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7" r:id="rId2"/>
    <p:sldId id="272" r:id="rId3"/>
    <p:sldId id="282" r:id="rId4"/>
    <p:sldId id="283" r:id="rId5"/>
    <p:sldId id="284" r:id="rId6"/>
    <p:sldId id="285" r:id="rId7"/>
    <p:sldId id="286" r:id="rId8"/>
    <p:sldId id="287" r:id="rId9"/>
    <p:sldId id="288" r:id="rId10"/>
    <p:sldId id="271" r:id="rId11"/>
    <p:sldId id="269" r:id="rId12"/>
    <p:sldId id="258" r:id="rId13"/>
    <p:sldId id="277" r:id="rId14"/>
    <p:sldId id="280" r:id="rId15"/>
    <p:sldId id="289" r:id="rId16"/>
    <p:sldId id="281" r:id="rId17"/>
    <p:sldId id="27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555" y="6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031CFB-9F7A-49F3-BAA2-064338B668AE}" type="datetimeFigureOut">
              <a:rPr lang="en-US" smtClean="0"/>
              <a:t>1/20/2020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B6BE46-F52B-4F2F-9C51-C448FCF3CAB2}" type="slidenum">
              <a:rPr lang="en-US" smtClean="0"/>
              <a:t>‹#›</a:t>
            </a:fld>
            <a:endParaRPr lang="en-US"/>
          </a:p>
        </p:txBody>
      </p:sp>
    </p:spTree>
    <p:extLst>
      <p:ext uri="{BB962C8B-B14F-4D97-AF65-F5344CB8AC3E}">
        <p14:creationId xmlns:p14="http://schemas.microsoft.com/office/powerpoint/2010/main" val="280684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B6BE46-F52B-4F2F-9C51-C448FCF3CAB2}" type="slidenum">
              <a:rPr lang="en-US" smtClean="0"/>
              <a:t>2</a:t>
            </a:fld>
            <a:endParaRPr lang="en-US"/>
          </a:p>
        </p:txBody>
      </p:sp>
    </p:spTree>
    <p:extLst>
      <p:ext uri="{BB962C8B-B14F-4D97-AF65-F5344CB8AC3E}">
        <p14:creationId xmlns:p14="http://schemas.microsoft.com/office/powerpoint/2010/main" val="272593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92A47A-FDB4-4D0C-80BF-CEDE59E338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4578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person can introduce</a:t>
            </a:r>
            <a:r>
              <a:rPr lang="en-US" baseline="0" dirty="0" smtClean="0"/>
              <a:t> themselves then use 8-10 minutes to showcase their unit. Ex, Beth can show the digital toolkit, Joe can show a glimpse into the faculty training, etc. Nick can close this slide by showcasing the Faculty Media Center ( Jaime will speak to it, but Nick can provide a “tour”)</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92A47A-FDB4-4D0C-80BF-CEDE59E338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5180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person can introduce</a:t>
            </a:r>
            <a:r>
              <a:rPr lang="en-US" baseline="0" dirty="0" smtClean="0"/>
              <a:t> themselves then use 8-10 minutes to showcase their unit. Ex, Beth can show the digital toolkit, Joe can show a glimpse into the faculty training, etc. Nick can close this slide by showcasing the Faculty Media Center ( Jaime will speak to it, but Nick can provide a “tour”)</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92A47A-FDB4-4D0C-80BF-CEDE59E338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8753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person can introduce</a:t>
            </a:r>
            <a:r>
              <a:rPr lang="en-US" baseline="0" dirty="0" smtClean="0"/>
              <a:t> themselves then use 8-10 minutes to showcase their unit. Ex, Beth can show the digital toolkit, Joe can show a glimpse into the faculty training, etc. Nick can close this slide by showcasing the Faculty Media Center ( Jaime will speak to it, but Nick can provide a “tour”)</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92A47A-FDB4-4D0C-80BF-CEDE59E338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2145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6795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127820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2369615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385249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28004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424610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1795590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2660350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343826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362615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EDD34-3FBD-204D-9421-61970158617A}" type="slidenum">
              <a:rPr lang="en-US" smtClean="0"/>
              <a:t>‹#›</a:t>
            </a:fld>
            <a:endParaRPr lang="en-US"/>
          </a:p>
        </p:txBody>
      </p:sp>
    </p:spTree>
    <p:extLst>
      <p:ext uri="{BB962C8B-B14F-4D97-AF65-F5344CB8AC3E}">
        <p14:creationId xmlns:p14="http://schemas.microsoft.com/office/powerpoint/2010/main" val="224156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1EDD34-3FBD-204D-9421-61970158617A}" type="slidenum">
              <a:rPr lang="en-US" smtClean="0"/>
              <a:t>‹#›</a:t>
            </a:fld>
            <a:endParaRPr lang="en-US"/>
          </a:p>
        </p:txBody>
      </p:sp>
      <p:pic>
        <p:nvPicPr>
          <p:cNvPr id="7" name="Picture 6" descr="PPT.pace.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54415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nysed.gov/heds/IRPSL1.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pace.edu/provost/academic-policies-forms" TargetMode="External"/><Relationship Id="rId2" Type="http://schemas.openxmlformats.org/officeDocument/2006/relationships/hyperlink" Target="http://www.nysed.gov/college-university-evaluation/proposal-register-general-academic-progra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nc-sara.org/resources/nc-sara-information-sheet-revised-september-3-201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ysed.gov/college-university-evaluation/distance-education-program-principles-good-practic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nysed.gov/college-university-evaluation/distance-education-program-polici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0114D-ED74-B94A-A010-FBB947D6378F}"/>
              </a:ext>
            </a:extLst>
          </p:cNvPr>
          <p:cNvSpPr>
            <a:spLocks noGrp="1"/>
          </p:cNvSpPr>
          <p:nvPr>
            <p:ph type="title"/>
          </p:nvPr>
        </p:nvSpPr>
        <p:spPr>
          <a:xfrm>
            <a:off x="806396" y="1558596"/>
            <a:ext cx="7772400" cy="1362075"/>
          </a:xfrm>
        </p:spPr>
        <p:txBody>
          <a:bodyPr>
            <a:normAutofit/>
          </a:bodyPr>
          <a:lstStyle/>
          <a:p>
            <a:pPr algn="ctr"/>
            <a:r>
              <a:rPr lang="en-US" dirty="0" smtClean="0"/>
              <a:t>Best Practices and Approvals</a:t>
            </a:r>
            <a:br>
              <a:rPr lang="en-US" dirty="0" smtClean="0"/>
            </a:br>
            <a:r>
              <a:rPr lang="en-US" sz="1400" dirty="0" smtClean="0"/>
              <a:t>January 21, 2020</a:t>
            </a:r>
            <a:endParaRPr lang="en-US" sz="1400" dirty="0"/>
          </a:p>
        </p:txBody>
      </p:sp>
      <p:sp>
        <p:nvSpPr>
          <p:cNvPr id="6" name="Content Placeholder 5"/>
          <p:cNvSpPr>
            <a:spLocks noGrp="1"/>
          </p:cNvSpPr>
          <p:nvPr>
            <p:ph type="body" idx="1"/>
          </p:nvPr>
        </p:nvSpPr>
        <p:spPr>
          <a:xfrm>
            <a:off x="722313" y="3783724"/>
            <a:ext cx="7772400" cy="1831865"/>
          </a:xfrm>
        </p:spPr>
        <p:txBody>
          <a:bodyPr>
            <a:normAutofit fontScale="70000" lnSpcReduction="20000"/>
          </a:bodyPr>
          <a:lstStyle/>
          <a:p>
            <a:r>
              <a:rPr lang="en-US" b="1" i="1" dirty="0" smtClean="0">
                <a:solidFill>
                  <a:schemeClr val="tx1"/>
                </a:solidFill>
              </a:rPr>
              <a:t>Joe Seijo, </a:t>
            </a:r>
            <a:r>
              <a:rPr lang="en-US" i="1" dirty="0" smtClean="0">
                <a:solidFill>
                  <a:schemeClr val="tx1"/>
                </a:solidFill>
              </a:rPr>
              <a:t>Instructional Designer</a:t>
            </a:r>
          </a:p>
          <a:p>
            <a:r>
              <a:rPr lang="en-US" i="1" dirty="0" smtClean="0">
                <a:solidFill>
                  <a:schemeClr val="tx1"/>
                </a:solidFill>
              </a:rPr>
              <a:t>	When to Copyright!</a:t>
            </a:r>
          </a:p>
          <a:p>
            <a:r>
              <a:rPr lang="en-US" b="1" i="1" dirty="0" smtClean="0">
                <a:solidFill>
                  <a:schemeClr val="tx1"/>
                </a:solidFill>
              </a:rPr>
              <a:t>Nancy </a:t>
            </a:r>
            <a:r>
              <a:rPr lang="en-US" b="1" i="1" dirty="0" err="1" smtClean="0">
                <a:solidFill>
                  <a:schemeClr val="tx1"/>
                </a:solidFill>
              </a:rPr>
              <a:t>Uhl</a:t>
            </a:r>
            <a:r>
              <a:rPr lang="en-US" i="1" dirty="0" smtClean="0">
                <a:solidFill>
                  <a:schemeClr val="tx1"/>
                </a:solidFill>
              </a:rPr>
              <a:t>, Assistant Director </a:t>
            </a:r>
            <a:r>
              <a:rPr lang="en-US" i="1" dirty="0">
                <a:solidFill>
                  <a:schemeClr val="tx1"/>
                </a:solidFill>
              </a:rPr>
              <a:t>of Instructional </a:t>
            </a:r>
            <a:r>
              <a:rPr lang="en-US" i="1" dirty="0" smtClean="0">
                <a:solidFill>
                  <a:schemeClr val="tx1"/>
                </a:solidFill>
              </a:rPr>
              <a:t>Design</a:t>
            </a:r>
          </a:p>
          <a:p>
            <a:r>
              <a:rPr lang="en-US" i="1" dirty="0">
                <a:solidFill>
                  <a:schemeClr val="tx1"/>
                </a:solidFill>
              </a:rPr>
              <a:t>	</a:t>
            </a:r>
            <a:r>
              <a:rPr lang="en-US" i="1" dirty="0" smtClean="0">
                <a:solidFill>
                  <a:schemeClr val="tx1"/>
                </a:solidFill>
              </a:rPr>
              <a:t>Measuring Instructional Time!</a:t>
            </a:r>
          </a:p>
          <a:p>
            <a:r>
              <a:rPr lang="en-US" b="1" i="1" dirty="0">
                <a:solidFill>
                  <a:schemeClr val="tx1"/>
                </a:solidFill>
              </a:rPr>
              <a:t>Nancy </a:t>
            </a:r>
            <a:r>
              <a:rPr lang="en-US" b="1" i="1" dirty="0" smtClean="0">
                <a:solidFill>
                  <a:schemeClr val="tx1"/>
                </a:solidFill>
              </a:rPr>
              <a:t>Hale, </a:t>
            </a:r>
            <a:r>
              <a:rPr lang="en-US" i="1" dirty="0">
                <a:solidFill>
                  <a:schemeClr val="tx1"/>
                </a:solidFill>
              </a:rPr>
              <a:t>Executive Director of  PESP Program Development and Strategy and Associate Professor </a:t>
            </a:r>
            <a:r>
              <a:rPr lang="en-US" i="1" dirty="0" smtClean="0">
                <a:solidFill>
                  <a:schemeClr val="tx1"/>
                </a:solidFill>
              </a:rPr>
              <a:t>Seidenberg</a:t>
            </a:r>
          </a:p>
          <a:p>
            <a:r>
              <a:rPr lang="en-US" i="1" dirty="0">
                <a:solidFill>
                  <a:schemeClr val="tx1"/>
                </a:solidFill>
              </a:rPr>
              <a:t>	</a:t>
            </a:r>
            <a:r>
              <a:rPr lang="en-US" i="1" dirty="0" smtClean="0">
                <a:solidFill>
                  <a:schemeClr val="tx1"/>
                </a:solidFill>
              </a:rPr>
              <a:t>Establishing our Capabilities to Deliver Programs Online—Regulatory Issues!</a:t>
            </a:r>
            <a:endParaRPr lang="en-US" i="1" dirty="0">
              <a:solidFill>
                <a:schemeClr val="tx1"/>
              </a:solidFill>
            </a:endParaRPr>
          </a:p>
          <a:p>
            <a:r>
              <a:rPr lang="en-US" i="1" dirty="0">
                <a:solidFill>
                  <a:schemeClr val="tx1"/>
                </a:solidFill>
              </a:rPr>
              <a:t> </a:t>
            </a:r>
            <a:endParaRPr lang="en-US" dirty="0"/>
          </a:p>
        </p:txBody>
      </p:sp>
    </p:spTree>
    <p:extLst>
      <p:ext uri="{BB962C8B-B14F-4D97-AF65-F5344CB8AC3E}">
        <p14:creationId xmlns:p14="http://schemas.microsoft.com/office/powerpoint/2010/main" val="2133998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222"/>
            <a:ext cx="8229600" cy="1143000"/>
          </a:xfrm>
        </p:spPr>
        <p:txBody>
          <a:bodyPr>
            <a:normAutofit fontScale="90000"/>
          </a:bodyPr>
          <a:lstStyle/>
          <a:p>
            <a:r>
              <a:rPr lang="en-US" dirty="0" smtClean="0"/>
              <a:t>Organizational Commitment</a:t>
            </a:r>
            <a:br>
              <a:rPr lang="en-US" dirty="0" smtClean="0"/>
            </a:br>
            <a:r>
              <a:rPr lang="en-US" sz="3100" dirty="0" smtClean="0"/>
              <a:t>When do you need the NYS DETST format?</a:t>
            </a:r>
            <a:endParaRPr lang="en-US" sz="3100" dirty="0"/>
          </a:p>
        </p:txBody>
      </p:sp>
      <p:sp>
        <p:nvSpPr>
          <p:cNvPr id="3" name="Rectangle 2"/>
          <p:cNvSpPr/>
          <p:nvPr/>
        </p:nvSpPr>
        <p:spPr>
          <a:xfrm>
            <a:off x="551793" y="1733894"/>
            <a:ext cx="8308427" cy="3970318"/>
          </a:xfrm>
          <a:prstGeom prst="rect">
            <a:avLst/>
          </a:prstGeom>
        </p:spPr>
        <p:txBody>
          <a:bodyPr wrap="square">
            <a:spAutoFit/>
          </a:bodyPr>
          <a:lstStyle/>
          <a:p>
            <a:pPr marL="571500" indent="-571500">
              <a:buFont typeface="Arial" panose="020B0604020202020204" pitchFamily="34" charset="0"/>
              <a:buChar char="•"/>
            </a:pPr>
            <a:r>
              <a:rPr lang="en-US" sz="3600" dirty="0"/>
              <a:t>T</a:t>
            </a:r>
            <a:r>
              <a:rPr lang="en-US" sz="3600" dirty="0" smtClean="0"/>
              <a:t>he NYS D</a:t>
            </a:r>
            <a:r>
              <a:rPr lang="en-US" sz="3600" b="1" dirty="0" smtClean="0"/>
              <a:t>istance Education Format </a:t>
            </a:r>
            <a:r>
              <a:rPr lang="en-US" sz="3600" dirty="0" smtClean="0"/>
              <a:t>is required when a</a:t>
            </a:r>
            <a:r>
              <a:rPr lang="en-US" sz="3600" b="1" dirty="0" smtClean="0"/>
              <a:t> </a:t>
            </a:r>
            <a:r>
              <a:rPr lang="en-US" sz="3600" dirty="0"/>
              <a:t>program </a:t>
            </a:r>
            <a:r>
              <a:rPr lang="en-US" sz="3600" dirty="0" smtClean="0"/>
              <a:t>offers one-half </a:t>
            </a:r>
            <a:r>
              <a:rPr lang="en-US" sz="3600" dirty="0"/>
              <a:t>(</a:t>
            </a:r>
            <a:r>
              <a:rPr lang="en-US" sz="3600" b="1" dirty="0"/>
              <a:t>50 percent or more</a:t>
            </a:r>
            <a:r>
              <a:rPr lang="en-US" sz="3600" dirty="0" smtClean="0"/>
              <a:t>) of </a:t>
            </a:r>
            <a:r>
              <a:rPr lang="en-US" sz="3600" dirty="0"/>
              <a:t>the </a:t>
            </a:r>
            <a:r>
              <a:rPr lang="en-US" sz="3600" dirty="0" smtClean="0"/>
              <a:t>course requirements at </a:t>
            </a:r>
            <a:r>
              <a:rPr lang="en-US" sz="3600" dirty="0"/>
              <a:t>a </a:t>
            </a:r>
            <a:r>
              <a:rPr lang="en-US" sz="3600" dirty="0" smtClean="0"/>
              <a:t>distance. </a:t>
            </a:r>
          </a:p>
          <a:p>
            <a:pPr marL="571500" indent="-571500">
              <a:buFont typeface="Arial" panose="020B0604020202020204" pitchFamily="34" charset="0"/>
              <a:buChar char="•"/>
            </a:pPr>
            <a:r>
              <a:rPr lang="en-US" sz="3600" dirty="0" smtClean="0"/>
              <a:t>On-campus </a:t>
            </a:r>
            <a:r>
              <a:rPr lang="en-US" sz="3600" dirty="0"/>
              <a:t>work may be required in some </a:t>
            </a:r>
            <a:r>
              <a:rPr lang="en-US" sz="3600" dirty="0" smtClean="0"/>
              <a:t>programs but it must be limited to 49 percent.</a:t>
            </a:r>
            <a:endParaRPr lang="en-US" sz="3600" dirty="0"/>
          </a:p>
        </p:txBody>
      </p:sp>
    </p:spTree>
    <p:extLst>
      <p:ext uri="{BB962C8B-B14F-4D97-AF65-F5344CB8AC3E}">
        <p14:creationId xmlns:p14="http://schemas.microsoft.com/office/powerpoint/2010/main" val="1928005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do we need to add the DE format to programs?</a:t>
            </a:r>
            <a:endParaRPr lang="en-US" b="1" dirty="0"/>
          </a:p>
        </p:txBody>
      </p:sp>
      <p:sp>
        <p:nvSpPr>
          <p:cNvPr id="3" name="Rectangle 2"/>
          <p:cNvSpPr/>
          <p:nvPr/>
        </p:nvSpPr>
        <p:spPr>
          <a:xfrm>
            <a:off x="767254" y="1619467"/>
            <a:ext cx="7641022" cy="2616101"/>
          </a:xfrm>
          <a:prstGeom prst="rect">
            <a:avLst/>
          </a:prstGeom>
        </p:spPr>
        <p:txBody>
          <a:bodyPr wrap="square">
            <a:spAutoFit/>
          </a:bodyPr>
          <a:lstStyle/>
          <a:p>
            <a:r>
              <a:rPr lang="en-US" sz="3200" dirty="0" smtClean="0"/>
              <a:t>A </a:t>
            </a:r>
            <a:r>
              <a:rPr lang="en-US" sz="3200" dirty="0"/>
              <a:t>student who enrolls in a program offered in New York that is </a:t>
            </a:r>
            <a:r>
              <a:rPr lang="en-US" sz="3200" b="1" u="sng" dirty="0"/>
              <a:t>not</a:t>
            </a:r>
            <a:r>
              <a:rPr lang="en-US" sz="3200" dirty="0"/>
              <a:t> SED-approved </a:t>
            </a:r>
            <a:r>
              <a:rPr lang="en-US" sz="3200" dirty="0" smtClean="0"/>
              <a:t>may </a:t>
            </a:r>
            <a:r>
              <a:rPr lang="en-US" sz="3200" dirty="0"/>
              <a:t>not be eligible for state or federal student financial </a:t>
            </a:r>
            <a:r>
              <a:rPr lang="en-US" sz="3200" dirty="0" smtClean="0"/>
              <a:t>aid.</a:t>
            </a:r>
          </a:p>
          <a:p>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90028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226D3-B6A5-F04B-ABC2-B12EF984E598}"/>
              </a:ext>
            </a:extLst>
          </p:cNvPr>
          <p:cNvSpPr>
            <a:spLocks noGrp="1"/>
          </p:cNvSpPr>
          <p:nvPr>
            <p:ph type="title"/>
          </p:nvPr>
        </p:nvSpPr>
        <p:spPr>
          <a:xfrm>
            <a:off x="423233" y="472966"/>
            <a:ext cx="7585649" cy="1043152"/>
          </a:xfrm>
        </p:spPr>
        <p:txBody>
          <a:bodyPr>
            <a:noAutofit/>
          </a:bodyPr>
          <a:lstStyle/>
          <a:p>
            <a:r>
              <a:rPr lang="en-US" dirty="0"/>
              <a:t>How to determine if a program has the Distance Ed format?</a:t>
            </a:r>
          </a:p>
        </p:txBody>
      </p:sp>
      <p:sp>
        <p:nvSpPr>
          <p:cNvPr id="3" name="Content Placeholder 2">
            <a:extLst>
              <a:ext uri="{FF2B5EF4-FFF2-40B4-BE49-F238E27FC236}">
                <a16:creationId xmlns:a16="http://schemas.microsoft.com/office/drawing/2014/main" id="{8F26F14C-4F61-8245-BE24-D2E56670BC06}"/>
              </a:ext>
            </a:extLst>
          </p:cNvPr>
          <p:cNvSpPr>
            <a:spLocks noGrp="1"/>
          </p:cNvSpPr>
          <p:nvPr>
            <p:ph idx="1"/>
          </p:nvPr>
        </p:nvSpPr>
        <p:spPr>
          <a:xfrm>
            <a:off x="423233" y="1660634"/>
            <a:ext cx="8237291" cy="4381447"/>
          </a:xfrm>
        </p:spPr>
        <p:txBody>
          <a:bodyPr>
            <a:normAutofit/>
          </a:bodyPr>
          <a:lstStyle/>
          <a:p>
            <a:endParaRPr lang="en-US" sz="2400" dirty="0" smtClean="0"/>
          </a:p>
          <a:p>
            <a:pPr marL="0" indent="0">
              <a:buNone/>
            </a:pPr>
            <a:r>
              <a:rPr lang="en-US" sz="2400" dirty="0" smtClean="0"/>
              <a:t>Check New York State Inventory of Registered Programs by State </a:t>
            </a:r>
            <a:r>
              <a:rPr lang="en-US" sz="2000" dirty="0" smtClean="0">
                <a:hlinkClick r:id="rId2"/>
              </a:rPr>
              <a:t>http</a:t>
            </a:r>
            <a:r>
              <a:rPr lang="en-US" sz="2000" dirty="0">
                <a:hlinkClick r:id="rId2"/>
              </a:rPr>
              <a:t>://</a:t>
            </a:r>
            <a:r>
              <a:rPr lang="en-US" sz="2000" dirty="0" smtClean="0">
                <a:hlinkClick r:id="rId2"/>
              </a:rPr>
              <a:t>www.nysed.gov/heds/IRPSL1.html</a:t>
            </a:r>
            <a:r>
              <a:rPr lang="en-US" sz="2000" dirty="0" smtClean="0"/>
              <a:t>.</a:t>
            </a:r>
          </a:p>
        </p:txBody>
      </p:sp>
      <p:pic>
        <p:nvPicPr>
          <p:cNvPr id="6" name="Picture 5"/>
          <p:cNvPicPr>
            <a:picLocks noChangeAspect="1"/>
          </p:cNvPicPr>
          <p:nvPr/>
        </p:nvPicPr>
        <p:blipFill>
          <a:blip r:embed="rId3"/>
          <a:stretch>
            <a:fillRect/>
          </a:stretch>
        </p:blipFill>
        <p:spPr>
          <a:xfrm>
            <a:off x="1074289" y="2907610"/>
            <a:ext cx="6344038" cy="1969189"/>
          </a:xfrm>
          <a:prstGeom prst="rect">
            <a:avLst/>
          </a:prstGeom>
        </p:spPr>
      </p:pic>
    </p:spTree>
    <p:extLst>
      <p:ext uri="{BB962C8B-B14F-4D97-AF65-F5344CB8AC3E}">
        <p14:creationId xmlns:p14="http://schemas.microsoft.com/office/powerpoint/2010/main" val="1569896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How is a Program Delivered?</a:t>
            </a:r>
          </a:p>
        </p:txBody>
      </p:sp>
      <p:sp>
        <p:nvSpPr>
          <p:cNvPr id="8" name="Text Placeholder 7"/>
          <p:cNvSpPr>
            <a:spLocks noGrp="1"/>
          </p:cNvSpPr>
          <p:nvPr>
            <p:ph type="body" idx="1"/>
          </p:nvPr>
        </p:nvSpPr>
        <p:spPr>
          <a:xfrm>
            <a:off x="457200" y="1215232"/>
            <a:ext cx="4040188" cy="639762"/>
          </a:xfrm>
        </p:spPr>
        <p:txBody>
          <a:bodyPr anchor="t"/>
          <a:lstStyle/>
          <a:p>
            <a:pPr algn="ctr"/>
            <a:r>
              <a:rPr lang="en-US" dirty="0" smtClean="0"/>
              <a:t>Issues</a:t>
            </a:r>
            <a:endParaRPr lang="en-US" dirty="0"/>
          </a:p>
        </p:txBody>
      </p:sp>
      <p:sp>
        <p:nvSpPr>
          <p:cNvPr id="9" name="Content Placeholder 8"/>
          <p:cNvSpPr>
            <a:spLocks noGrp="1"/>
          </p:cNvSpPr>
          <p:nvPr>
            <p:ph sz="half" idx="2"/>
          </p:nvPr>
        </p:nvSpPr>
        <p:spPr>
          <a:xfrm>
            <a:off x="457200" y="1737519"/>
            <a:ext cx="4040188" cy="3951288"/>
          </a:xfrm>
        </p:spPr>
        <p:txBody>
          <a:bodyPr>
            <a:normAutofit fontScale="92500"/>
          </a:bodyPr>
          <a:lstStyle/>
          <a:p>
            <a:r>
              <a:rPr lang="en-US" dirty="0" smtClean="0"/>
              <a:t>Programs </a:t>
            </a:r>
            <a:r>
              <a:rPr lang="en-US" dirty="0"/>
              <a:t>are </a:t>
            </a:r>
            <a:r>
              <a:rPr lang="en-US" dirty="0" smtClean="0"/>
              <a:t>registered through NYSED with a format </a:t>
            </a:r>
          </a:p>
          <a:p>
            <a:pPr lvl="1"/>
            <a:r>
              <a:rPr lang="en-US" dirty="0" smtClean="0"/>
              <a:t>STD Program a program is delivered on ground with no more than 49% delivered online. </a:t>
            </a:r>
          </a:p>
          <a:p>
            <a:pPr lvl="1"/>
            <a:r>
              <a:rPr lang="en-US" dirty="0" smtClean="0"/>
              <a:t>DSTED A program that is delivered 50% or more online, requires a Distance Ed format approval from NYSED.</a:t>
            </a:r>
          </a:p>
          <a:p>
            <a:r>
              <a:rPr lang="en-US" dirty="0" smtClean="0"/>
              <a:t>How does the applicant know how a program is delivered?</a:t>
            </a:r>
            <a:endParaRPr lang="en-US" dirty="0"/>
          </a:p>
        </p:txBody>
      </p:sp>
      <p:sp>
        <p:nvSpPr>
          <p:cNvPr id="10" name="Text Placeholder 9"/>
          <p:cNvSpPr>
            <a:spLocks noGrp="1"/>
          </p:cNvSpPr>
          <p:nvPr>
            <p:ph type="body" sz="quarter" idx="3"/>
          </p:nvPr>
        </p:nvSpPr>
        <p:spPr>
          <a:xfrm>
            <a:off x="4645025" y="1215232"/>
            <a:ext cx="4041775" cy="639762"/>
          </a:xfrm>
        </p:spPr>
        <p:txBody>
          <a:bodyPr anchor="t"/>
          <a:lstStyle/>
          <a:p>
            <a:pPr algn="ctr"/>
            <a:r>
              <a:rPr lang="en-US" dirty="0" smtClean="0"/>
              <a:t>Delivery Formats</a:t>
            </a:r>
            <a:endParaRPr lang="en-US" dirty="0"/>
          </a:p>
        </p:txBody>
      </p:sp>
      <p:sp>
        <p:nvSpPr>
          <p:cNvPr id="11" name="Content Placeholder 10"/>
          <p:cNvSpPr>
            <a:spLocks noGrp="1"/>
          </p:cNvSpPr>
          <p:nvPr>
            <p:ph sz="quarter" idx="4"/>
          </p:nvPr>
        </p:nvSpPr>
        <p:spPr>
          <a:xfrm>
            <a:off x="4571453" y="1843717"/>
            <a:ext cx="4041775" cy="3951288"/>
          </a:xfrm>
        </p:spPr>
        <p:txBody>
          <a:bodyPr>
            <a:normAutofit fontScale="85000" lnSpcReduction="20000"/>
          </a:bodyPr>
          <a:lstStyle/>
          <a:p>
            <a:pPr marL="0" indent="0" fontAlgn="b">
              <a:buNone/>
            </a:pPr>
            <a:r>
              <a:rPr lang="en-US" b="1" dirty="0" smtClean="0">
                <a:solidFill>
                  <a:srgbClr val="FF0000"/>
                </a:solidFill>
              </a:rPr>
              <a:t>Traditional </a:t>
            </a:r>
            <a:r>
              <a:rPr lang="en-US" dirty="0" smtClean="0"/>
              <a:t>All </a:t>
            </a:r>
            <a:r>
              <a:rPr lang="en-US" dirty="0"/>
              <a:t>degree courses are 100% on ground with a maximum of 49% taught online</a:t>
            </a:r>
            <a:r>
              <a:rPr lang="en-US" dirty="0" smtClean="0"/>
              <a:t>. Students are required to come to campus.</a:t>
            </a:r>
            <a:endParaRPr lang="en-US" dirty="0">
              <a:solidFill>
                <a:srgbClr val="000000"/>
              </a:solidFill>
              <a:latin typeface="Calibri" panose="020F0502020204030204" pitchFamily="34" charset="0"/>
            </a:endParaRPr>
          </a:p>
          <a:p>
            <a:pPr marL="0" indent="0" fontAlgn="b">
              <a:buNone/>
            </a:pPr>
            <a:r>
              <a:rPr lang="en-US" b="1" dirty="0" smtClean="0">
                <a:solidFill>
                  <a:srgbClr val="FF0000"/>
                </a:solidFill>
              </a:rPr>
              <a:t>Fully Online</a:t>
            </a:r>
            <a:r>
              <a:rPr lang="en-US" dirty="0" smtClean="0"/>
              <a:t>  </a:t>
            </a:r>
            <a:r>
              <a:rPr lang="en-US" dirty="0"/>
              <a:t>All degree courses are available 100 percent online in asynchronous or synchronous formats. Program </a:t>
            </a:r>
            <a:r>
              <a:rPr lang="en-US" dirty="0" smtClean="0"/>
              <a:t>may have </a:t>
            </a:r>
            <a:r>
              <a:rPr lang="en-US" dirty="0"/>
              <a:t>an “optional” residential component</a:t>
            </a:r>
            <a:r>
              <a:rPr lang="en-US" dirty="0" smtClean="0"/>
              <a:t>. Requires DE Format</a:t>
            </a:r>
            <a:endParaRPr lang="en-US" dirty="0">
              <a:solidFill>
                <a:srgbClr val="000000"/>
              </a:solidFill>
              <a:latin typeface="Calibri" panose="020F0502020204030204" pitchFamily="34" charset="0"/>
            </a:endParaRPr>
          </a:p>
          <a:p>
            <a:pPr marL="0" indent="0">
              <a:buNone/>
            </a:pPr>
            <a:r>
              <a:rPr lang="en-US" dirty="0" smtClean="0">
                <a:solidFill>
                  <a:srgbClr val="FF0000"/>
                </a:solidFill>
              </a:rPr>
              <a:t>Blended: </a:t>
            </a:r>
            <a:r>
              <a:rPr lang="en-US" dirty="0" smtClean="0"/>
              <a:t> Between 50% and 99% of the program is delivered online.  Students may be required to come to campus. Requires DE format.</a:t>
            </a:r>
          </a:p>
          <a:p>
            <a:pPr marL="0" indent="0">
              <a:buNone/>
            </a:pPr>
            <a:endParaRPr lang="en-US" dirty="0"/>
          </a:p>
          <a:p>
            <a:pPr marL="0" indent="0">
              <a:buNone/>
            </a:pPr>
            <a:endParaRPr lang="en-US" dirty="0"/>
          </a:p>
          <a:p>
            <a:pPr marL="0" indent="0">
              <a:buNone/>
            </a:pPr>
            <a:endParaRPr lang="en-US" dirty="0" smtClean="0"/>
          </a:p>
        </p:txBody>
      </p:sp>
      <p:graphicFrame>
        <p:nvGraphicFramePr>
          <p:cNvPr id="6" name="Content Placeholder 5"/>
          <p:cNvGraphicFramePr>
            <a:graphicFrameLocks noGrp="1"/>
          </p:cNvGraphicFramePr>
          <p:nvPr>
            <p:ph idx="4294967295"/>
            <p:extLst/>
          </p:nvPr>
        </p:nvGraphicFramePr>
        <p:xfrm>
          <a:off x="-4236708" y="7038701"/>
          <a:ext cx="6705600" cy="2025650"/>
        </p:xfrm>
        <a:graphic>
          <a:graphicData uri="http://schemas.openxmlformats.org/drawingml/2006/table">
            <a:tbl>
              <a:tblPr>
                <a:tableStyleId>{5C22544A-7EE6-4342-B048-85BDC9FD1C3A}</a:tableStyleId>
              </a:tblPr>
              <a:tblGrid>
                <a:gridCol w="1282700">
                  <a:extLst>
                    <a:ext uri="{9D8B030D-6E8A-4147-A177-3AD203B41FA5}">
                      <a16:colId xmlns:a16="http://schemas.microsoft.com/office/drawing/2014/main" val="2265742051"/>
                    </a:ext>
                  </a:extLst>
                </a:gridCol>
                <a:gridCol w="5422900">
                  <a:extLst>
                    <a:ext uri="{9D8B030D-6E8A-4147-A177-3AD203B41FA5}">
                      <a16:colId xmlns:a16="http://schemas.microsoft.com/office/drawing/2014/main" val="2760252064"/>
                    </a:ext>
                  </a:extLst>
                </a:gridCol>
              </a:tblGrid>
              <a:tr h="1104900">
                <a:tc>
                  <a:txBody>
                    <a:bodyPr/>
                    <a:lstStyle/>
                    <a:p>
                      <a:pPr algn="l" fontAlgn="ctr"/>
                      <a:r>
                        <a:rPr lang="en-US" sz="1100" u="none" strike="noStrike">
                          <a:effectLst/>
                        </a:rPr>
                        <a:t>Campus </a:t>
                      </a:r>
                      <a:endParaRPr lang="en-US" sz="1100" b="1" i="0" u="none" strike="noStrike">
                        <a:solidFill>
                          <a:srgbClr val="000000"/>
                        </a:solidFill>
                        <a:effectLst/>
                        <a:latin typeface="Calibri" panose="020F0502020204030204" pitchFamily="34" charset="0"/>
                      </a:endParaRPr>
                    </a:p>
                  </a:txBody>
                  <a:tcPr marL="6350" marR="6350" marT="6350" marB="0" anchor="ctr"/>
                </a:tc>
                <a:tc>
                  <a:txBody>
                    <a:bodyPr/>
                    <a:lstStyle/>
                    <a:p>
                      <a:pPr algn="l" fontAlgn="b"/>
                      <a:r>
                        <a:rPr lang="en-US" sz="1100" u="none" strike="noStrike" dirty="0">
                          <a:effectLst/>
                        </a:rPr>
                        <a:t>Pace University has three </a:t>
                      </a:r>
                      <a:r>
                        <a:rPr lang="en-US" sz="1100" u="none" strike="noStrike" dirty="0" smtClean="0">
                          <a:effectLst/>
                        </a:rPr>
                        <a:t>registered</a:t>
                      </a:r>
                      <a:r>
                        <a:rPr lang="en-US" sz="1100" u="none" strike="noStrike" baseline="0" dirty="0" smtClean="0">
                          <a:effectLst/>
                        </a:rPr>
                        <a:t> </a:t>
                      </a:r>
                      <a:r>
                        <a:rPr lang="en-US" sz="1100" u="none" strike="noStrike" dirty="0" smtClean="0">
                          <a:effectLst/>
                        </a:rPr>
                        <a:t>campuses  </a:t>
                      </a:r>
                      <a:r>
                        <a:rPr lang="en-US" sz="1100" u="none" strike="noStrike" dirty="0">
                          <a:effectLst/>
                        </a:rPr>
                        <a:t>NYC (1) PLV (2), and White Plains (3). Programs are registered for delivery on one or all of our campuses.  When a program adds a distance </a:t>
                      </a:r>
                      <a:r>
                        <a:rPr lang="en-US" sz="1100" u="none" strike="noStrike" dirty="0" err="1">
                          <a:effectLst/>
                        </a:rPr>
                        <a:t>ed</a:t>
                      </a:r>
                      <a:r>
                        <a:rPr lang="en-US" sz="1100" u="none" strike="noStrike" dirty="0">
                          <a:effectLst/>
                        </a:rPr>
                        <a:t> format to the program registration with NYS, 51 percent or more of its instruction is offered online. Programs with the NYS distance </a:t>
                      </a:r>
                      <a:r>
                        <a:rPr lang="en-US" sz="1100" u="none" strike="noStrike" dirty="0" err="1">
                          <a:effectLst/>
                        </a:rPr>
                        <a:t>ed</a:t>
                      </a:r>
                      <a:r>
                        <a:rPr lang="en-US" sz="1100" u="none" strike="noStrike" dirty="0">
                          <a:effectLst/>
                        </a:rPr>
                        <a:t> format are coded as campus 4 with a secondary code of 1, 2, or 3 to indicate the physical campus delivering the degree's support services.</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186363154"/>
                  </a:ext>
                </a:extLst>
              </a:tr>
              <a:tr h="184150">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b"/>
                      <a:r>
                        <a:rPr lang="en-US" sz="1100" u="none" strike="noStrike" dirty="0">
                          <a:effectLst/>
                        </a:rPr>
                        <a:t>Instruction and/or support for the program are delivered from  New York City Campus</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421263150"/>
                  </a:ext>
                </a:extLst>
              </a:tr>
              <a:tr h="184150">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b"/>
                      <a:r>
                        <a:rPr lang="en-US" sz="1100" u="none" strike="noStrike">
                          <a:effectLst/>
                        </a:rPr>
                        <a:t>Instruction and/or support for the program takes place from the Pleasantville Campus</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61870614"/>
                  </a:ext>
                </a:extLst>
              </a:tr>
              <a:tr h="184150">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b"/>
                      <a:r>
                        <a:rPr lang="en-US" sz="1100" u="none" strike="noStrike">
                          <a:effectLst/>
                        </a:rPr>
                        <a:t>Instruction and/or support for the program takes place from the White Plains  Campus</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606841217"/>
                  </a:ext>
                </a:extLst>
              </a:tr>
              <a:tr h="368300">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t"/>
                      <a:r>
                        <a:rPr lang="en-US" sz="1100" u="none" strike="noStrike" dirty="0">
                          <a:effectLst/>
                        </a:rPr>
                        <a:t>Degree is registered with the Distance Ed format requiring that 51 percent or more of the degree is taught online. </a:t>
                      </a:r>
                      <a:endParaRPr lang="en-US" sz="1100" b="0" i="0" u="none" strike="noStrike" dirty="0">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1675424959"/>
                  </a:ext>
                </a:extLst>
              </a:tr>
            </a:tbl>
          </a:graphicData>
        </a:graphic>
      </p:graphicFrame>
    </p:spTree>
    <p:extLst>
      <p:ext uri="{BB962C8B-B14F-4D97-AF65-F5344CB8AC3E}">
        <p14:creationId xmlns:p14="http://schemas.microsoft.com/office/powerpoint/2010/main" val="64003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Processes </a:t>
            </a:r>
            <a:r>
              <a:rPr lang="en-US" dirty="0"/>
              <a:t>and Approvals</a:t>
            </a:r>
          </a:p>
        </p:txBody>
      </p:sp>
      <p:sp>
        <p:nvSpPr>
          <p:cNvPr id="5" name="Content Placeholder 4"/>
          <p:cNvSpPr>
            <a:spLocks noGrp="1"/>
          </p:cNvSpPr>
          <p:nvPr>
            <p:ph idx="1"/>
          </p:nvPr>
        </p:nvSpPr>
        <p:spPr>
          <a:xfrm>
            <a:off x="640080" y="1417638"/>
            <a:ext cx="8229600" cy="4525963"/>
          </a:xfrm>
        </p:spPr>
        <p:txBody>
          <a:bodyPr>
            <a:normAutofit lnSpcReduction="10000"/>
          </a:bodyPr>
          <a:lstStyle/>
          <a:p>
            <a:r>
              <a:rPr lang="en-US" dirty="0" smtClean="0"/>
              <a:t>NYS Process for Adding Distance Format</a:t>
            </a:r>
          </a:p>
          <a:p>
            <a:pPr lvl="1"/>
            <a:r>
              <a:rPr lang="en-US" sz="1800" dirty="0">
                <a:hlinkClick r:id="rId2"/>
              </a:rPr>
              <a:t>http://</a:t>
            </a:r>
            <a:r>
              <a:rPr lang="en-US" sz="1800" dirty="0" smtClean="0">
                <a:hlinkClick r:id="rId2"/>
              </a:rPr>
              <a:t>www.nysed.gov/college-university-evaluation/proposal-register-general-academic-program</a:t>
            </a:r>
            <a:endParaRPr lang="en-US" sz="1800" dirty="0" smtClean="0"/>
          </a:p>
          <a:p>
            <a:pPr marL="457200" lvl="1" indent="0">
              <a:buNone/>
            </a:pPr>
            <a:r>
              <a:rPr lang="en-US" sz="1800" b="1" dirty="0" smtClean="0"/>
              <a:t>Part A:  Institutional Capabilities</a:t>
            </a:r>
            <a:r>
              <a:rPr lang="en-US" sz="1800" dirty="0" smtClean="0"/>
              <a:t> (on file with NYS)</a:t>
            </a:r>
          </a:p>
          <a:p>
            <a:pPr lvl="1"/>
            <a:r>
              <a:rPr lang="en-US" sz="1800" dirty="0" smtClean="0"/>
              <a:t>Organizational Commitment</a:t>
            </a:r>
          </a:p>
          <a:p>
            <a:pPr lvl="1"/>
            <a:r>
              <a:rPr lang="en-US" sz="1800" dirty="0" smtClean="0"/>
              <a:t>Learner Support</a:t>
            </a:r>
          </a:p>
          <a:p>
            <a:pPr marL="457200" lvl="1" indent="0">
              <a:buNone/>
            </a:pPr>
            <a:r>
              <a:rPr lang="en-US" sz="1800" b="1" dirty="0" smtClean="0"/>
              <a:t>Part B:  Program Specific Issues </a:t>
            </a:r>
            <a:r>
              <a:rPr lang="en-US" sz="1800" dirty="0" smtClean="0"/>
              <a:t>(required information)</a:t>
            </a:r>
          </a:p>
          <a:p>
            <a:pPr lvl="1"/>
            <a:r>
              <a:rPr lang="en-US" sz="1800" dirty="0" smtClean="0"/>
              <a:t>Program Design</a:t>
            </a:r>
            <a:endParaRPr lang="en-US" sz="1800" dirty="0"/>
          </a:p>
          <a:p>
            <a:pPr lvl="1"/>
            <a:r>
              <a:rPr lang="en-US" sz="1800" dirty="0" smtClean="0"/>
              <a:t>Program Evaluation</a:t>
            </a:r>
            <a:endParaRPr lang="en-US" sz="1000" dirty="0" smtClean="0"/>
          </a:p>
          <a:p>
            <a:r>
              <a:rPr lang="en-US" dirty="0" smtClean="0"/>
              <a:t>Pace Forms and Program Internal Pace Approvals</a:t>
            </a:r>
          </a:p>
          <a:p>
            <a:pPr lvl="1"/>
            <a:r>
              <a:rPr lang="en-US" sz="2000" dirty="0">
                <a:hlinkClick r:id="rId3"/>
              </a:rPr>
              <a:t>https://</a:t>
            </a:r>
            <a:r>
              <a:rPr lang="en-US" sz="2000" dirty="0" smtClean="0">
                <a:hlinkClick r:id="rId3"/>
              </a:rPr>
              <a:t>pace.edu/provost/academic-policies-forms</a:t>
            </a:r>
            <a:endParaRPr lang="en-US" sz="2000" dirty="0" smtClean="0"/>
          </a:p>
          <a:p>
            <a:endParaRPr lang="en-US" dirty="0"/>
          </a:p>
        </p:txBody>
      </p:sp>
    </p:spTree>
    <p:extLst>
      <p:ext uri="{BB962C8B-B14F-4D97-AF65-F5344CB8AC3E}">
        <p14:creationId xmlns:p14="http://schemas.microsoft.com/office/powerpoint/2010/main" val="3436561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847493" y="1130687"/>
            <a:ext cx="7863004" cy="4143840"/>
          </a:xfrm>
          <a:prstGeom prst="rect">
            <a:avLst/>
          </a:prstGeom>
        </p:spPr>
      </p:pic>
      <p:sp>
        <p:nvSpPr>
          <p:cNvPr id="4" name="Right Arrow 3"/>
          <p:cNvSpPr/>
          <p:nvPr/>
        </p:nvSpPr>
        <p:spPr>
          <a:xfrm>
            <a:off x="0" y="4641919"/>
            <a:ext cx="689926"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0576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689" y="490100"/>
            <a:ext cx="8692056" cy="1143000"/>
          </a:xfrm>
        </p:spPr>
        <p:txBody>
          <a:bodyPr>
            <a:noAutofit/>
          </a:bodyPr>
          <a:lstStyle/>
          <a:p>
            <a:r>
              <a:rPr lang="en-US" sz="4000" dirty="0"/>
              <a:t>National Council of State Authorization of Reciprocity Agreements (NC-SARA)</a:t>
            </a:r>
            <a:br>
              <a:rPr lang="en-US" sz="4000" dirty="0"/>
            </a:br>
            <a:endParaRPr lang="en-US" sz="4000"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www.nc-sara.org/resources/nc-sara-information-sheet-revised-september-3-2019</a:t>
            </a:r>
            <a:endParaRPr lang="en-US" dirty="0" smtClean="0"/>
          </a:p>
          <a:p>
            <a:pPr lvl="1"/>
            <a:r>
              <a:rPr lang="en-US" dirty="0"/>
              <a:t>provides a voluntary, regional approach to state oversight of postsecondary distance education</a:t>
            </a:r>
            <a:r>
              <a:rPr lang="en-US" dirty="0" smtClean="0"/>
              <a:t>.</a:t>
            </a:r>
          </a:p>
          <a:p>
            <a:pPr lvl="1"/>
            <a:r>
              <a:rPr lang="en-US" dirty="0"/>
              <a:t>protect students and provide benefits to both states and institutions carrying out distance education in multiple states.</a:t>
            </a:r>
          </a:p>
        </p:txBody>
      </p:sp>
    </p:spTree>
    <p:extLst>
      <p:ext uri="{BB962C8B-B14F-4D97-AF65-F5344CB8AC3E}">
        <p14:creationId xmlns:p14="http://schemas.microsoft.com/office/powerpoint/2010/main" val="40717360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NC-SARA Compliance and </a:t>
            </a:r>
            <a:r>
              <a:rPr lang="en-US" sz="4000" dirty="0" smtClean="0"/>
              <a:t/>
            </a:r>
            <a:br>
              <a:rPr lang="en-US" sz="4000" dirty="0" smtClean="0"/>
            </a:br>
            <a:r>
              <a:rPr lang="en-US" sz="4000" dirty="0" smtClean="0"/>
              <a:t>Annual Reporting</a:t>
            </a:r>
            <a:endParaRPr lang="en-US" sz="4000" dirty="0"/>
          </a:p>
        </p:txBody>
      </p:sp>
      <p:sp>
        <p:nvSpPr>
          <p:cNvPr id="3" name="Content Placeholder 2"/>
          <p:cNvSpPr>
            <a:spLocks noGrp="1"/>
          </p:cNvSpPr>
          <p:nvPr>
            <p:ph idx="1"/>
          </p:nvPr>
        </p:nvSpPr>
        <p:spPr/>
        <p:txBody>
          <a:bodyPr/>
          <a:lstStyle/>
          <a:p>
            <a:r>
              <a:rPr lang="en-US" dirty="0" smtClean="0"/>
              <a:t>Report the number of students studying in our online programs discipline.</a:t>
            </a:r>
          </a:p>
          <a:p>
            <a:r>
              <a:rPr lang="en-US" dirty="0"/>
              <a:t>Report </a:t>
            </a:r>
            <a:r>
              <a:rPr lang="en-US" dirty="0" smtClean="0"/>
              <a:t>out-of-state</a:t>
            </a:r>
            <a:r>
              <a:rPr lang="en-US" smtClean="0"/>
              <a:t>, credit-bearing </a:t>
            </a:r>
            <a:r>
              <a:rPr lang="en-US" dirty="0"/>
              <a:t>learning placement </a:t>
            </a:r>
            <a:r>
              <a:rPr lang="en-US" dirty="0" smtClean="0"/>
              <a:t>report by </a:t>
            </a:r>
            <a:r>
              <a:rPr lang="en-US" dirty="0"/>
              <a:t>program areas.</a:t>
            </a:r>
          </a:p>
        </p:txBody>
      </p:sp>
    </p:spTree>
    <p:extLst>
      <p:ext uri="{BB962C8B-B14F-4D97-AF65-F5344CB8AC3E}">
        <p14:creationId xmlns:p14="http://schemas.microsoft.com/office/powerpoint/2010/main" val="3901127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342900"/>
            <a:ext cx="8229600" cy="800099"/>
          </a:xfrm>
        </p:spPr>
        <p:txBody>
          <a:bodyPr>
            <a:noAutofit/>
          </a:bodyPr>
          <a:lstStyle/>
          <a:p>
            <a:r>
              <a:rPr lang="en-US" sz="4000" dirty="0" smtClean="0"/>
              <a:t>NYS Distance </a:t>
            </a:r>
            <a:r>
              <a:rPr lang="en-US" sz="4000" dirty="0"/>
              <a:t>Education </a:t>
            </a:r>
            <a:r>
              <a:rPr lang="en-US" sz="4000" dirty="0" smtClean="0">
                <a:solidFill>
                  <a:srgbClr val="FF0000"/>
                </a:solidFill>
              </a:rPr>
              <a:t/>
            </a:r>
            <a:br>
              <a:rPr lang="en-US" sz="4000" dirty="0" smtClean="0">
                <a:solidFill>
                  <a:srgbClr val="FF0000"/>
                </a:solidFill>
              </a:rPr>
            </a:br>
            <a:r>
              <a:rPr lang="en-US" sz="4000" dirty="0" smtClean="0"/>
              <a:t>Program </a:t>
            </a:r>
            <a:r>
              <a:rPr lang="en-US" sz="4000" dirty="0"/>
              <a:t>Principles of Good </a:t>
            </a:r>
            <a:r>
              <a:rPr lang="en-US" sz="4000" dirty="0" smtClean="0"/>
              <a:t>Practice*  </a:t>
            </a:r>
            <a:r>
              <a:rPr lang="en-US" sz="2000" i="1" dirty="0" smtClean="0"/>
              <a:t>Est. 2001</a:t>
            </a:r>
            <a:endParaRPr lang="en-US" sz="2000" i="1" dirty="0"/>
          </a:p>
        </p:txBody>
      </p:sp>
      <p:sp>
        <p:nvSpPr>
          <p:cNvPr id="3" name="Content Placeholder 2"/>
          <p:cNvSpPr>
            <a:spLocks noGrp="1"/>
          </p:cNvSpPr>
          <p:nvPr>
            <p:ph idx="1"/>
          </p:nvPr>
        </p:nvSpPr>
        <p:spPr/>
        <p:txBody>
          <a:bodyPr/>
          <a:lstStyle/>
          <a:p>
            <a:endParaRPr lang="en-US" dirty="0" smtClean="0"/>
          </a:p>
          <a:p>
            <a:endParaRPr lang="en-US" dirty="0"/>
          </a:p>
        </p:txBody>
      </p:sp>
      <p:pic>
        <p:nvPicPr>
          <p:cNvPr id="4" name="Picture 3"/>
          <p:cNvPicPr>
            <a:picLocks noChangeAspect="1"/>
          </p:cNvPicPr>
          <p:nvPr/>
        </p:nvPicPr>
        <p:blipFill>
          <a:blip r:embed="rId3"/>
          <a:stretch>
            <a:fillRect/>
          </a:stretch>
        </p:blipFill>
        <p:spPr>
          <a:xfrm>
            <a:off x="700591" y="1600200"/>
            <a:ext cx="7630822" cy="3888568"/>
          </a:xfrm>
          <a:prstGeom prst="rect">
            <a:avLst/>
          </a:prstGeom>
        </p:spPr>
      </p:pic>
      <p:sp>
        <p:nvSpPr>
          <p:cNvPr id="5" name="TextBox 4"/>
          <p:cNvSpPr txBox="1"/>
          <p:nvPr/>
        </p:nvSpPr>
        <p:spPr>
          <a:xfrm>
            <a:off x="700591" y="5518560"/>
            <a:ext cx="7986210" cy="461665"/>
          </a:xfrm>
          <a:prstGeom prst="rect">
            <a:avLst/>
          </a:prstGeom>
          <a:noFill/>
        </p:spPr>
        <p:txBody>
          <a:bodyPr wrap="square" rtlCol="0">
            <a:spAutoFit/>
          </a:bodyPr>
          <a:lstStyle/>
          <a:p>
            <a:pPr marL="171450" indent="-171450">
              <a:buFont typeface="Arial" panose="020B0604020202020204" pitchFamily="34" charset="0"/>
              <a:buChar char="•"/>
            </a:pPr>
            <a:r>
              <a:rPr lang="en-US" sz="1200" dirty="0" smtClean="0">
                <a:hlinkClick r:id="rId4"/>
              </a:rPr>
              <a:t>http</a:t>
            </a:r>
            <a:r>
              <a:rPr lang="en-US" sz="1200" dirty="0">
                <a:hlinkClick r:id="rId4"/>
              </a:rPr>
              <a:t>://</a:t>
            </a:r>
            <a:r>
              <a:rPr lang="en-US" sz="1200" dirty="0" smtClean="0">
                <a:hlinkClick r:id="rId4"/>
              </a:rPr>
              <a:t>www.nysed.gov/college-university-evaluation/distance-education-program-principles-good-practice</a:t>
            </a:r>
            <a:endParaRPr lang="en-US" sz="1200" dirty="0" smtClean="0"/>
          </a:p>
          <a:p>
            <a:pPr marL="171450" indent="-171450">
              <a:buFont typeface="Arial" panose="020B0604020202020204" pitchFamily="34" charset="0"/>
              <a:buChar char="•"/>
            </a:pPr>
            <a:endParaRPr lang="en-US" sz="1200" dirty="0"/>
          </a:p>
        </p:txBody>
      </p:sp>
      <p:sp>
        <p:nvSpPr>
          <p:cNvPr id="6" name="Notched Right Arrow 5"/>
          <p:cNvSpPr/>
          <p:nvPr/>
        </p:nvSpPr>
        <p:spPr>
          <a:xfrm>
            <a:off x="155448" y="2915222"/>
            <a:ext cx="482060" cy="392335"/>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Notched Right Arrow 6"/>
          <p:cNvSpPr/>
          <p:nvPr/>
        </p:nvSpPr>
        <p:spPr>
          <a:xfrm>
            <a:off x="148304" y="2453260"/>
            <a:ext cx="489204" cy="392335"/>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6582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206" y="361792"/>
            <a:ext cx="7886700" cy="1260288"/>
          </a:xfrm>
        </p:spPr>
        <p:txBody>
          <a:bodyPr>
            <a:noAutofit/>
          </a:bodyPr>
          <a:lstStyle/>
          <a:p>
            <a:pPr algn="ctr"/>
            <a:r>
              <a:rPr lang="en-US" sz="4000" dirty="0" smtClean="0">
                <a:latin typeface="Georgia"/>
              </a:rPr>
              <a:t>Learning Design</a:t>
            </a:r>
            <a:br>
              <a:rPr lang="en-US" sz="4000" dirty="0" smtClean="0">
                <a:latin typeface="Georgia"/>
              </a:rPr>
            </a:br>
            <a:r>
              <a:rPr lang="en-US" sz="4000" dirty="0" smtClean="0">
                <a:latin typeface="Georgia"/>
              </a:rPr>
              <a:t>Using </a:t>
            </a:r>
            <a:r>
              <a:rPr lang="en-US" sz="4000" dirty="0">
                <a:latin typeface="Georgia"/>
              </a:rPr>
              <a:t>Copyrighted Works in your Online Class</a:t>
            </a:r>
          </a:p>
        </p:txBody>
      </p:sp>
      <p:sp>
        <p:nvSpPr>
          <p:cNvPr id="4" name="Slide Number Placeholder 3"/>
          <p:cNvSpPr>
            <a:spLocks noGrp="1"/>
          </p:cNvSpPr>
          <p:nvPr>
            <p:ph type="sldNum" sz="quarter" idx="12"/>
          </p:nvPr>
        </p:nvSpPr>
        <p:spPr/>
        <p:txBody>
          <a:bodyPr/>
          <a:lstStyle/>
          <a:p>
            <a:pPr defTabSz="685800">
              <a:defRPr/>
            </a:pPr>
            <a:fld id="{FAA764CC-6D40-394E-B6C3-AB135F99BE4A}" type="slidenum">
              <a:rPr lang="en-US" sz="900">
                <a:solidFill>
                  <a:prstClr val="black">
                    <a:tint val="75000"/>
                  </a:prstClr>
                </a:solidFill>
                <a:latin typeface="Calibri" panose="020F0502020204030204"/>
              </a:rPr>
              <a:pPr defTabSz="685800">
                <a:defRPr/>
              </a:pPr>
              <a:t>3</a:t>
            </a:fld>
            <a:endParaRPr lang="en-US" sz="900">
              <a:solidFill>
                <a:prstClr val="black">
                  <a:tint val="75000"/>
                </a:prstClr>
              </a:solidFill>
              <a:latin typeface="Calibri" panose="020F0502020204030204"/>
            </a:endParaRPr>
          </a:p>
        </p:txBody>
      </p:sp>
      <p:sp>
        <p:nvSpPr>
          <p:cNvPr id="3" name="Content Placeholder 2"/>
          <p:cNvSpPr>
            <a:spLocks noGrp="1"/>
          </p:cNvSpPr>
          <p:nvPr>
            <p:ph idx="1"/>
          </p:nvPr>
        </p:nvSpPr>
        <p:spPr>
          <a:xfrm>
            <a:off x="710891" y="2269014"/>
            <a:ext cx="7886700" cy="2997354"/>
          </a:xfrm>
        </p:spPr>
        <p:txBody>
          <a:bodyPr>
            <a:normAutofit fontScale="77500" lnSpcReduction="20000"/>
          </a:bodyPr>
          <a:lstStyle/>
          <a:p>
            <a:pPr marL="0" indent="0">
              <a:lnSpc>
                <a:spcPct val="107000"/>
              </a:lnSpc>
              <a:spcBef>
                <a:spcPts val="0"/>
              </a:spcBef>
              <a:spcAft>
                <a:spcPts val="600"/>
              </a:spcAft>
              <a:buNone/>
            </a:pPr>
            <a:r>
              <a:rPr lang="en-US" sz="1500" dirty="0">
                <a:latin typeface="Calibri" panose="020F0502020204030204" pitchFamily="34" charset="0"/>
                <a:ea typeface="Calibri" panose="020F0502020204030204" pitchFamily="34" charset="0"/>
                <a:cs typeface="Times New Roman" panose="02020603050405020304" pitchFamily="18" charset="0"/>
              </a:rPr>
              <a:t> </a:t>
            </a:r>
            <a:r>
              <a:rPr lang="en-US" sz="2200" b="1" dirty="0">
                <a:latin typeface="Calibri" panose="020F0502020204030204" pitchFamily="34" charset="0"/>
                <a:ea typeface="Calibri" panose="020F0502020204030204" pitchFamily="34" charset="0"/>
                <a:cs typeface="Times New Roman" panose="02020603050405020304" pitchFamily="18" charset="0"/>
              </a:rPr>
              <a:t>Copyrightable works:</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Literary works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Musical works, including any accompanying words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Dramatic works, including any accompanying music</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Pantomimes and choreographic works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Pictorial, graphic, and sculptural works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Motion pictures and other audiovisual works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Sound recordings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2200" dirty="0">
                <a:latin typeface="Calibri" panose="020F0502020204030204" pitchFamily="34" charset="0"/>
                <a:ea typeface="Calibri" panose="020F0502020204030204" pitchFamily="34" charset="0"/>
                <a:cs typeface="Times New Roman" panose="02020603050405020304" pitchFamily="18" charset="0"/>
              </a:rPr>
              <a:t>Architectural works</a:t>
            </a:r>
          </a:p>
          <a:p>
            <a:pPr marL="0" indent="0">
              <a:buNone/>
            </a:pPr>
            <a:endParaRPr lang="en-US" sz="1500" dirty="0">
              <a:latin typeface="Georgia" panose="02040502050405020303" pitchFamily="18" charset="0"/>
            </a:endParaRPr>
          </a:p>
          <a:p>
            <a:endParaRPr lang="en-US" dirty="0"/>
          </a:p>
        </p:txBody>
      </p:sp>
    </p:spTree>
    <p:extLst>
      <p:ext uri="{BB962C8B-B14F-4D97-AF65-F5344CB8AC3E}">
        <p14:creationId xmlns:p14="http://schemas.microsoft.com/office/powerpoint/2010/main" val="2827927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193" y="595313"/>
            <a:ext cx="7886700" cy="636400"/>
          </a:xfrm>
        </p:spPr>
        <p:txBody>
          <a:bodyPr>
            <a:noAutofit/>
          </a:bodyPr>
          <a:lstStyle/>
          <a:p>
            <a:r>
              <a:rPr lang="en-US" sz="4000" dirty="0">
                <a:latin typeface="Georgia"/>
              </a:rPr>
              <a:t>Using Copyrighted Works in your Online Class</a:t>
            </a:r>
          </a:p>
        </p:txBody>
      </p:sp>
      <p:sp>
        <p:nvSpPr>
          <p:cNvPr id="4" name="Slide Number Placeholder 3"/>
          <p:cNvSpPr>
            <a:spLocks noGrp="1"/>
          </p:cNvSpPr>
          <p:nvPr>
            <p:ph type="sldNum" sz="quarter" idx="12"/>
          </p:nvPr>
        </p:nvSpPr>
        <p:spPr/>
        <p:txBody>
          <a:bodyPr/>
          <a:lstStyle/>
          <a:p>
            <a:pPr defTabSz="685800">
              <a:defRPr/>
            </a:pPr>
            <a:fld id="{FAA764CC-6D40-394E-B6C3-AB135F99BE4A}" type="slidenum">
              <a:rPr lang="en-US" sz="900">
                <a:solidFill>
                  <a:prstClr val="black">
                    <a:tint val="75000"/>
                  </a:prstClr>
                </a:solidFill>
                <a:latin typeface="Calibri" panose="020F0502020204030204"/>
              </a:rPr>
              <a:pPr defTabSz="685800">
                <a:defRPr/>
              </a:pPr>
              <a:t>4</a:t>
            </a:fld>
            <a:endParaRPr lang="en-US" sz="900">
              <a:solidFill>
                <a:prstClr val="black">
                  <a:tint val="75000"/>
                </a:prstClr>
              </a:solidFill>
              <a:latin typeface="Calibri" panose="020F0502020204030204"/>
            </a:endParaRPr>
          </a:p>
        </p:txBody>
      </p:sp>
      <p:sp>
        <p:nvSpPr>
          <p:cNvPr id="3" name="Content Placeholder 2"/>
          <p:cNvSpPr>
            <a:spLocks noGrp="1"/>
          </p:cNvSpPr>
          <p:nvPr>
            <p:ph idx="1"/>
          </p:nvPr>
        </p:nvSpPr>
        <p:spPr>
          <a:xfrm>
            <a:off x="628650" y="1838473"/>
            <a:ext cx="7886700" cy="2997354"/>
          </a:xfrm>
        </p:spPr>
        <p:txBody>
          <a:bodyPr>
            <a:normAutofit lnSpcReduction="10000"/>
          </a:bodyPr>
          <a:lstStyle/>
          <a:p>
            <a:pPr marL="0" indent="0">
              <a:lnSpc>
                <a:spcPct val="107000"/>
              </a:lnSpc>
              <a:spcBef>
                <a:spcPts val="0"/>
              </a:spcBef>
              <a:spcAft>
                <a:spcPts val="600"/>
              </a:spcAft>
              <a:buNone/>
            </a:pPr>
            <a:r>
              <a:rPr lang="en-US" sz="1500" dirty="0">
                <a:latin typeface="Calibri" panose="020F0502020204030204" pitchFamily="34" charset="0"/>
                <a:ea typeface="Calibri" panose="020F0502020204030204" pitchFamily="34" charset="0"/>
                <a:cs typeface="Times New Roman" panose="02020603050405020304" pitchFamily="18" charset="0"/>
              </a:rPr>
              <a:t> </a:t>
            </a:r>
            <a:r>
              <a:rPr lang="en-US" sz="1500" b="1" dirty="0">
                <a:latin typeface="Calibri" panose="020F0502020204030204" pitchFamily="34" charset="0"/>
                <a:ea typeface="Calibri" panose="020F0502020204030204" pitchFamily="34" charset="0"/>
                <a:cs typeface="Times New Roman" panose="02020603050405020304" pitchFamily="18" charset="0"/>
              </a:rPr>
              <a:t>Works not eligible for copyright protection:</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Ideas, theories, concepts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Procedures, methods, processes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Titles, names, short phrases and slogans, familiar symbols or designs, variations of type styles, lists of ingredients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Facts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Works consisting entirely of information that is common property and containing no original authorship (e.g. standard calendars, height and weight charts, tables taken from public documents)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Works of the U.S. government</a:t>
            </a:r>
          </a:p>
          <a:p>
            <a:pPr marL="0" indent="0">
              <a:buNone/>
            </a:pPr>
            <a:endParaRPr lang="en-US" sz="1500" dirty="0">
              <a:latin typeface="Georgia" panose="02040502050405020303" pitchFamily="18" charset="0"/>
            </a:endParaRPr>
          </a:p>
          <a:p>
            <a:endParaRPr lang="en-US" dirty="0"/>
          </a:p>
        </p:txBody>
      </p:sp>
    </p:spTree>
    <p:extLst>
      <p:ext uri="{BB962C8B-B14F-4D97-AF65-F5344CB8AC3E}">
        <p14:creationId xmlns:p14="http://schemas.microsoft.com/office/powerpoint/2010/main" val="2215191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29289"/>
            <a:ext cx="7886700" cy="636400"/>
          </a:xfrm>
        </p:spPr>
        <p:txBody>
          <a:bodyPr>
            <a:noAutofit/>
          </a:bodyPr>
          <a:lstStyle/>
          <a:p>
            <a:r>
              <a:rPr lang="en-US" sz="4000" dirty="0">
                <a:latin typeface="Georgia"/>
              </a:rPr>
              <a:t>Using Copyrighted Works in your Online Class</a:t>
            </a:r>
          </a:p>
        </p:txBody>
      </p:sp>
      <p:sp>
        <p:nvSpPr>
          <p:cNvPr id="4" name="Slide Number Placeholder 3"/>
          <p:cNvSpPr>
            <a:spLocks noGrp="1"/>
          </p:cNvSpPr>
          <p:nvPr>
            <p:ph type="sldNum" sz="quarter" idx="12"/>
          </p:nvPr>
        </p:nvSpPr>
        <p:spPr/>
        <p:txBody>
          <a:bodyPr/>
          <a:lstStyle/>
          <a:p>
            <a:pPr defTabSz="685800">
              <a:defRPr/>
            </a:pPr>
            <a:fld id="{FAA764CC-6D40-394E-B6C3-AB135F99BE4A}" type="slidenum">
              <a:rPr lang="en-US" sz="900">
                <a:solidFill>
                  <a:prstClr val="black">
                    <a:tint val="75000"/>
                  </a:prstClr>
                </a:solidFill>
                <a:latin typeface="Calibri" panose="020F0502020204030204"/>
              </a:rPr>
              <a:pPr defTabSz="685800">
                <a:defRPr/>
              </a:pPr>
              <a:t>5</a:t>
            </a:fld>
            <a:endParaRPr lang="en-US" sz="900">
              <a:solidFill>
                <a:prstClr val="black">
                  <a:tint val="75000"/>
                </a:prstClr>
              </a:solidFill>
              <a:latin typeface="Calibri" panose="020F0502020204030204"/>
            </a:endParaRPr>
          </a:p>
        </p:txBody>
      </p:sp>
      <p:sp>
        <p:nvSpPr>
          <p:cNvPr id="3" name="Content Placeholder 2"/>
          <p:cNvSpPr>
            <a:spLocks noGrp="1"/>
          </p:cNvSpPr>
          <p:nvPr>
            <p:ph idx="1"/>
          </p:nvPr>
        </p:nvSpPr>
        <p:spPr>
          <a:xfrm>
            <a:off x="628650" y="1838473"/>
            <a:ext cx="7886700" cy="2997354"/>
          </a:xfrm>
        </p:spPr>
        <p:txBody>
          <a:bodyPr>
            <a:normAutofit lnSpcReduction="10000"/>
          </a:bodyPr>
          <a:lstStyle/>
          <a:p>
            <a:pPr marL="0" indent="0">
              <a:lnSpc>
                <a:spcPct val="107000"/>
              </a:lnSpc>
              <a:spcBef>
                <a:spcPts val="0"/>
              </a:spcBef>
              <a:spcAft>
                <a:spcPts val="600"/>
              </a:spcAft>
              <a:buNone/>
            </a:pPr>
            <a:r>
              <a:rPr lang="en-US" sz="1500" dirty="0">
                <a:latin typeface="Calibri" panose="020F0502020204030204" pitchFamily="34" charset="0"/>
                <a:ea typeface="Calibri" panose="020F0502020204030204" pitchFamily="34" charset="0"/>
                <a:cs typeface="Times New Roman" panose="02020603050405020304" pitchFamily="18" charset="0"/>
              </a:rPr>
              <a:t> </a:t>
            </a:r>
            <a:r>
              <a:rPr lang="en-US" sz="1500" b="1" dirty="0">
                <a:latin typeface="Calibri" panose="020F0502020204030204" pitchFamily="34" charset="0"/>
                <a:ea typeface="Calibri" panose="020F0502020204030204" pitchFamily="34" charset="0"/>
                <a:cs typeface="Times New Roman" panose="02020603050405020304" pitchFamily="18" charset="0"/>
              </a:rPr>
              <a:t>Quick Tips:</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Videos available freely online (YouTube, Google, </a:t>
            </a:r>
            <a:r>
              <a:rPr lang="en-US" sz="1500" dirty="0" err="1">
                <a:latin typeface="Calibri" panose="020F0502020204030204" pitchFamily="34" charset="0"/>
                <a:ea typeface="Calibri" panose="020F0502020204030204" pitchFamily="34" charset="0"/>
                <a:cs typeface="Times New Roman" panose="02020603050405020304" pitchFamily="18" charset="0"/>
              </a:rPr>
              <a:t>TedTalks</a:t>
            </a:r>
            <a:r>
              <a:rPr lang="en-US" sz="1500" dirty="0">
                <a:latin typeface="Calibri" panose="020F0502020204030204" pitchFamily="34" charset="0"/>
                <a:ea typeface="Calibri" panose="020F0502020204030204" pitchFamily="34" charset="0"/>
                <a:cs typeface="Times New Roman" panose="02020603050405020304" pitchFamily="18" charset="0"/>
              </a:rPr>
              <a:t>, etc.) can be used in an online class.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Open Educational Resources (OER) can be used freely in an online class.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Videos from NBC Learn and Lynda.com can be used in an online class because Pace University subscribes to these platforms and these are integrated with Blackboard.</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Posting OER videos/images, or those found freely online, to an outside blog or site is acceptable.</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Posting films provided by our library to outside blogs or sites is not acceptable.</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When in doubt, limit the copyrighted work to students enrolled in your class and state that students cannot copy or download.</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dirty="0">
                <a:latin typeface="Calibri" panose="020F0502020204030204" pitchFamily="34" charset="0"/>
                <a:ea typeface="Calibri" panose="020F0502020204030204" pitchFamily="34" charset="0"/>
                <a:cs typeface="Times New Roman" panose="02020603050405020304" pitchFamily="18" charset="0"/>
              </a:rPr>
              <a:t>Allowing students to copy or download films provided by our library is not acceptable.</a:t>
            </a:r>
          </a:p>
          <a:p>
            <a:pPr marL="0" indent="0">
              <a:buNone/>
            </a:pPr>
            <a:endParaRPr lang="en-US" sz="1500" dirty="0">
              <a:latin typeface="Georgia" panose="02040502050405020303" pitchFamily="18" charset="0"/>
            </a:endParaRPr>
          </a:p>
          <a:p>
            <a:endParaRPr lang="en-US" dirty="0"/>
          </a:p>
        </p:txBody>
      </p:sp>
    </p:spTree>
    <p:extLst>
      <p:ext uri="{BB962C8B-B14F-4D97-AF65-F5344CB8AC3E}">
        <p14:creationId xmlns:p14="http://schemas.microsoft.com/office/powerpoint/2010/main" val="4218685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06986"/>
            <a:ext cx="7886700" cy="636400"/>
          </a:xfrm>
        </p:spPr>
        <p:txBody>
          <a:bodyPr>
            <a:noAutofit/>
          </a:bodyPr>
          <a:lstStyle/>
          <a:p>
            <a:r>
              <a:rPr lang="en-US" sz="4000" dirty="0">
                <a:latin typeface="Georgia"/>
              </a:rPr>
              <a:t>Using Copyrighted Works in your Online Class</a:t>
            </a:r>
          </a:p>
        </p:txBody>
      </p:sp>
      <p:sp>
        <p:nvSpPr>
          <p:cNvPr id="4" name="Slide Number Placeholder 3"/>
          <p:cNvSpPr>
            <a:spLocks noGrp="1"/>
          </p:cNvSpPr>
          <p:nvPr>
            <p:ph type="sldNum" sz="quarter" idx="12"/>
          </p:nvPr>
        </p:nvSpPr>
        <p:spPr/>
        <p:txBody>
          <a:bodyPr/>
          <a:lstStyle/>
          <a:p>
            <a:pPr defTabSz="685800">
              <a:defRPr/>
            </a:pPr>
            <a:fld id="{FAA764CC-6D40-394E-B6C3-AB135F99BE4A}" type="slidenum">
              <a:rPr lang="en-US" sz="900">
                <a:solidFill>
                  <a:prstClr val="black">
                    <a:tint val="75000"/>
                  </a:prstClr>
                </a:solidFill>
                <a:latin typeface="Calibri" panose="020F0502020204030204"/>
              </a:rPr>
              <a:pPr defTabSz="685800">
                <a:defRPr/>
              </a:pPr>
              <a:t>6</a:t>
            </a:fld>
            <a:endParaRPr lang="en-US" sz="900">
              <a:solidFill>
                <a:prstClr val="black">
                  <a:tint val="75000"/>
                </a:prstClr>
              </a:solidFill>
              <a:latin typeface="Calibri" panose="020F0502020204030204"/>
            </a:endParaRPr>
          </a:p>
        </p:txBody>
      </p:sp>
      <p:sp>
        <p:nvSpPr>
          <p:cNvPr id="3" name="Content Placeholder 2"/>
          <p:cNvSpPr>
            <a:spLocks noGrp="1"/>
          </p:cNvSpPr>
          <p:nvPr>
            <p:ph idx="1"/>
          </p:nvPr>
        </p:nvSpPr>
        <p:spPr>
          <a:xfrm>
            <a:off x="628650" y="1838473"/>
            <a:ext cx="7886700" cy="2997354"/>
          </a:xfrm>
        </p:spPr>
        <p:txBody>
          <a:bodyPr>
            <a:normAutofit fontScale="77500" lnSpcReduction="20000"/>
          </a:bodyPr>
          <a:lstStyle/>
          <a:p>
            <a:pPr marL="0" indent="0">
              <a:lnSpc>
                <a:spcPct val="107000"/>
              </a:lnSpc>
              <a:spcBef>
                <a:spcPts val="0"/>
              </a:spcBef>
              <a:spcAft>
                <a:spcPts val="600"/>
              </a:spcAft>
              <a:buNone/>
            </a:pPr>
            <a:r>
              <a:rPr lang="en-US" sz="1500" dirty="0">
                <a:latin typeface="Calibri" panose="020F0502020204030204" pitchFamily="34" charset="0"/>
                <a:ea typeface="Calibri" panose="020F0502020204030204" pitchFamily="34" charset="0"/>
                <a:cs typeface="Times New Roman" panose="02020603050405020304" pitchFamily="18" charset="0"/>
              </a:rPr>
              <a:t> </a:t>
            </a:r>
            <a:r>
              <a:rPr lang="en-US" sz="1500" b="1" dirty="0">
                <a:latin typeface="Calibri" panose="020F0502020204030204" pitchFamily="34" charset="0"/>
                <a:ea typeface="Calibri" panose="020F0502020204030204" pitchFamily="34" charset="0"/>
                <a:cs typeface="Times New Roman" panose="02020603050405020304" pitchFamily="18" charset="0"/>
              </a:rPr>
              <a:t>Copyright law contains these exceptions:</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b="1" dirty="0">
                <a:latin typeface="Calibri" panose="020F0502020204030204" pitchFamily="34" charset="0"/>
                <a:ea typeface="Calibri" panose="020F0502020204030204" pitchFamily="34" charset="0"/>
                <a:cs typeface="Times New Roman" panose="02020603050405020304" pitchFamily="18" charset="0"/>
              </a:rPr>
              <a:t>Section 107: Fair use</a:t>
            </a:r>
            <a:r>
              <a:rPr lang="en-US" sz="1500" dirty="0">
                <a:latin typeface="Calibri" panose="020F0502020204030204" pitchFamily="34" charset="0"/>
                <a:ea typeface="Calibri" panose="020F0502020204030204" pitchFamily="34" charset="0"/>
                <a:cs typeface="Times New Roman" panose="02020603050405020304" pitchFamily="18" charset="0"/>
              </a:rPr>
              <a:t> — Permits use of copyrighted material without acquiring permission. Examples of fair use include criticism, comment, news reporting, teaching (including multiple copies for classroom use), scholarship, and research.</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b="1" dirty="0">
                <a:latin typeface="Calibri" panose="020F0502020204030204" pitchFamily="34" charset="0"/>
                <a:ea typeface="Calibri" panose="020F0502020204030204" pitchFamily="34" charset="0"/>
                <a:cs typeface="Times New Roman" panose="02020603050405020304" pitchFamily="18" charset="0"/>
              </a:rPr>
              <a:t>Section 108: Library copying</a:t>
            </a:r>
            <a:r>
              <a:rPr lang="en-US" sz="1500" dirty="0">
                <a:latin typeface="Calibri" panose="020F0502020204030204" pitchFamily="34" charset="0"/>
                <a:ea typeface="Calibri" panose="020F0502020204030204" pitchFamily="34" charset="0"/>
                <a:cs typeface="Times New Roman" panose="02020603050405020304" pitchFamily="18" charset="0"/>
              </a:rPr>
              <a:t> — Allows libraries to make copies of works for preservation, research and study, and interlibrary loan.</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b="1" dirty="0">
                <a:latin typeface="Calibri" panose="020F0502020204030204" pitchFamily="34" charset="0"/>
                <a:ea typeface="Calibri" panose="020F0502020204030204" pitchFamily="34" charset="0"/>
                <a:cs typeface="Times New Roman" panose="02020603050405020304" pitchFamily="18" charset="0"/>
              </a:rPr>
              <a:t>Section 109(a): First sale doctrine</a:t>
            </a:r>
            <a:r>
              <a:rPr lang="en-US" sz="1500" dirty="0">
                <a:latin typeface="Calibri" panose="020F0502020204030204" pitchFamily="34" charset="0"/>
                <a:ea typeface="Calibri" panose="020F0502020204030204" pitchFamily="34" charset="0"/>
                <a:cs typeface="Times New Roman" panose="02020603050405020304" pitchFamily="18" charset="0"/>
              </a:rPr>
              <a:t> — Limitation on the copyright holder's distribution right that states that once a copy of a work has been lawfully sold, the owner of the copy is free to resell it, rent it, loan it, or give it away. Allows for library lending, video rentals, used book and CD sales, and the ability to give copyrighted materials as gifts.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b="1" dirty="0">
                <a:latin typeface="Calibri" panose="020F0502020204030204" pitchFamily="34" charset="0"/>
                <a:ea typeface="Calibri" panose="020F0502020204030204" pitchFamily="34" charset="0"/>
                <a:cs typeface="Times New Roman" panose="02020603050405020304" pitchFamily="18" charset="0"/>
              </a:rPr>
              <a:t>Section 110(1): Displays and performances in face-to-face teaching</a:t>
            </a:r>
            <a:r>
              <a:rPr lang="en-US" sz="1500" dirty="0">
                <a:latin typeface="Calibri" panose="020F0502020204030204" pitchFamily="34" charset="0"/>
                <a:ea typeface="Calibri" panose="020F0502020204030204" pitchFamily="34" charset="0"/>
                <a:cs typeface="Times New Roman" panose="02020603050405020304" pitchFamily="18" charset="0"/>
              </a:rPr>
              <a:t> — Allows for the performance and display of copyrighted materials in the course of face-to-face teaching at nonprofit educational institutions.</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b="1" dirty="0">
                <a:latin typeface="Calibri" panose="020F0502020204030204" pitchFamily="34" charset="0"/>
                <a:ea typeface="Calibri" panose="020F0502020204030204" pitchFamily="34" charset="0"/>
                <a:cs typeface="Times New Roman" panose="02020603050405020304" pitchFamily="18" charset="0"/>
              </a:rPr>
              <a:t>Section 110(2): Displays and performances in distance education (TEACH Act)</a:t>
            </a:r>
            <a:r>
              <a:rPr lang="en-US" sz="1500" dirty="0">
                <a:latin typeface="Calibri" panose="020F0502020204030204" pitchFamily="34" charset="0"/>
                <a:ea typeface="Calibri" panose="020F0502020204030204" pitchFamily="34" charset="0"/>
                <a:cs typeface="Times New Roman" panose="02020603050405020304" pitchFamily="18" charset="0"/>
              </a:rPr>
              <a:t> — Ability to display or perform certain types of copyrighted works in the course of distance education.</a:t>
            </a:r>
          </a:p>
          <a:p>
            <a:pPr marL="257175" indent="-257175">
              <a:lnSpc>
                <a:spcPct val="107000"/>
              </a:lnSpc>
              <a:spcBef>
                <a:spcPts val="0"/>
              </a:spcBef>
              <a:spcAft>
                <a:spcPts val="600"/>
              </a:spcAft>
              <a:buSzPts val="1000"/>
              <a:buFont typeface="Symbol" panose="05050102010706020507" pitchFamily="18" charset="2"/>
              <a:buChar char=""/>
              <a:tabLst>
                <a:tab pos="342900" algn="l"/>
              </a:tabLst>
            </a:pPr>
            <a:r>
              <a:rPr lang="en-US" sz="1500" b="1" dirty="0">
                <a:latin typeface="Calibri" panose="020F0502020204030204" pitchFamily="34" charset="0"/>
                <a:ea typeface="Calibri" panose="020F0502020204030204" pitchFamily="34" charset="0"/>
                <a:cs typeface="Times New Roman" panose="02020603050405020304" pitchFamily="18" charset="0"/>
              </a:rPr>
              <a:t>Section 120: Architectural Works</a:t>
            </a:r>
            <a:r>
              <a:rPr lang="en-US" sz="1500" dirty="0">
                <a:latin typeface="Calibri" panose="020F0502020204030204" pitchFamily="34" charset="0"/>
                <a:ea typeface="Calibri" panose="020F0502020204030204" pitchFamily="34" charset="0"/>
                <a:cs typeface="Times New Roman" panose="02020603050405020304" pitchFamily="18" charset="0"/>
              </a:rPr>
              <a:t> — Anyone may take and use photographs of publicly visible buildings without infringing the copyright in the architectural design.</a:t>
            </a:r>
          </a:p>
          <a:p>
            <a:pPr marL="0" indent="0">
              <a:buNone/>
            </a:pPr>
            <a:endParaRPr lang="en-US" sz="1500" dirty="0">
              <a:latin typeface="Georgia" panose="02040502050405020303" pitchFamily="18" charset="0"/>
            </a:endParaRPr>
          </a:p>
          <a:p>
            <a:endParaRPr lang="en-US" dirty="0"/>
          </a:p>
        </p:txBody>
      </p:sp>
    </p:spTree>
    <p:extLst>
      <p:ext uri="{BB962C8B-B14F-4D97-AF65-F5344CB8AC3E}">
        <p14:creationId xmlns:p14="http://schemas.microsoft.com/office/powerpoint/2010/main" val="677407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28650" y="841162"/>
            <a:ext cx="7886700" cy="994172"/>
          </a:xfrm>
        </p:spPr>
        <p:txBody>
          <a:bodyPr>
            <a:normAutofit fontScale="90000"/>
          </a:bodyPr>
          <a:lstStyle/>
          <a:p>
            <a:r>
              <a:rPr lang="en-US" dirty="0" smtClean="0">
                <a:latin typeface="Georgia"/>
              </a:rPr>
              <a:t>Learning Design</a:t>
            </a:r>
            <a:br>
              <a:rPr lang="en-US" dirty="0" smtClean="0">
                <a:latin typeface="Georgia"/>
              </a:rPr>
            </a:br>
            <a:r>
              <a:rPr lang="en-US" dirty="0" smtClean="0">
                <a:latin typeface="Georgia"/>
              </a:rPr>
              <a:t>Determining </a:t>
            </a:r>
            <a:r>
              <a:rPr lang="en-US" dirty="0">
                <a:latin typeface="Georgia"/>
              </a:rPr>
              <a:t>Credit Hours in an Online Course</a:t>
            </a:r>
            <a:r>
              <a:rPr lang="en-US" b="1" dirty="0" smtClean="0"/>
              <a:t>*</a:t>
            </a:r>
            <a:r>
              <a:rPr lang="en-US" b="1" dirty="0"/>
              <a:t/>
            </a:r>
            <a:br>
              <a:rPr lang="en-US" b="1" dirty="0"/>
            </a:br>
            <a:r>
              <a:rPr lang="en-US" dirty="0" smtClean="0">
                <a:latin typeface="Georgia"/>
              </a:rPr>
              <a:t>     </a:t>
            </a:r>
            <a:endParaRPr lang="en-US" dirty="0">
              <a:latin typeface="Georgia"/>
            </a:endParaRPr>
          </a:p>
        </p:txBody>
      </p:sp>
      <p:sp>
        <p:nvSpPr>
          <p:cNvPr id="9" name="Slide Number Placeholder 3"/>
          <p:cNvSpPr>
            <a:spLocks noGrp="1"/>
          </p:cNvSpPr>
          <p:nvPr>
            <p:ph type="sldNum" sz="quarter" idx="12"/>
          </p:nvPr>
        </p:nvSpPr>
        <p:spPr>
          <a:xfrm>
            <a:off x="6457950" y="5624513"/>
            <a:ext cx="2057400" cy="273844"/>
          </a:xfrm>
        </p:spPr>
        <p:txBody>
          <a:bodyPr/>
          <a:lstStyle/>
          <a:p>
            <a:fld id="{FAA764CC-6D40-394E-B6C3-AB135F99BE4A}" type="slidenum">
              <a:rPr lang="en-US" smtClean="0"/>
              <a:t>7</a:t>
            </a:fld>
            <a:endParaRPr lang="en-US"/>
          </a:p>
        </p:txBody>
      </p:sp>
      <p:sp>
        <p:nvSpPr>
          <p:cNvPr id="10" name="Content Placeholder 2"/>
          <p:cNvSpPr>
            <a:spLocks noGrp="1"/>
          </p:cNvSpPr>
          <p:nvPr>
            <p:ph idx="1"/>
          </p:nvPr>
        </p:nvSpPr>
        <p:spPr>
          <a:xfrm>
            <a:off x="628650" y="2044211"/>
            <a:ext cx="7886700" cy="3580302"/>
          </a:xfrm>
        </p:spPr>
        <p:txBody>
          <a:bodyPr>
            <a:normAutofit fontScale="70000" lnSpcReduction="20000"/>
          </a:bodyPr>
          <a:lstStyle/>
          <a:p>
            <a:r>
              <a:rPr lang="en-US" dirty="0" smtClean="0"/>
              <a:t>A typical on campus 3 credit course meets 3 times per week for 1 hour periods over a 15 week semester</a:t>
            </a:r>
          </a:p>
          <a:p>
            <a:pPr marL="0" indent="0" algn="ctr">
              <a:buNone/>
            </a:pPr>
            <a:endParaRPr lang="en-US" sz="450" b="1" dirty="0"/>
          </a:p>
          <a:p>
            <a:pPr marL="0" indent="0" algn="ctr">
              <a:buNone/>
            </a:pPr>
            <a:r>
              <a:rPr lang="en-US" sz="3100" b="1" dirty="0"/>
              <a:t>3 credits x 15 weeks  = 45 instructional hours per course</a:t>
            </a:r>
          </a:p>
          <a:p>
            <a:endParaRPr lang="en-US" sz="450" dirty="0"/>
          </a:p>
          <a:p>
            <a:r>
              <a:rPr lang="en-US" dirty="0" smtClean="0"/>
              <a:t>An additional 2 hours of individual study time is expected for each hour spent in the classroom thereby requiring and additional 90 hours of studying for a 3 credit course.</a:t>
            </a:r>
          </a:p>
          <a:p>
            <a:pPr marL="0" indent="0" algn="ctr">
              <a:buNone/>
            </a:pPr>
            <a:r>
              <a:rPr lang="en-US" b="1" dirty="0" smtClean="0"/>
              <a:t>45 instructional </a:t>
            </a:r>
            <a:r>
              <a:rPr lang="en-US" b="1" dirty="0"/>
              <a:t>hours </a:t>
            </a:r>
            <a:r>
              <a:rPr lang="en-US" b="1" dirty="0" smtClean="0"/>
              <a:t>+ 90 individual study hours = 135 total hours</a:t>
            </a:r>
          </a:p>
          <a:p>
            <a:pPr marL="0" indent="0" algn="ctr">
              <a:buNone/>
            </a:pPr>
            <a:r>
              <a:rPr lang="en-US" b="1" dirty="0"/>
              <a:t> </a:t>
            </a:r>
            <a:r>
              <a:rPr lang="en-US" b="1" dirty="0" smtClean="0">
                <a:solidFill>
                  <a:srgbClr val="FF0000"/>
                </a:solidFill>
              </a:rPr>
              <a:t>9 hours per week of course engagement</a:t>
            </a:r>
          </a:p>
          <a:p>
            <a:pPr marL="0" indent="0" algn="ctr">
              <a:buNone/>
            </a:pPr>
            <a:endParaRPr lang="en-US" sz="2100" b="1" dirty="0">
              <a:solidFill>
                <a:srgbClr val="FF0000"/>
              </a:solidFill>
            </a:endParaRPr>
          </a:p>
          <a:p>
            <a:pPr marL="0" indent="0" algn="ctr">
              <a:buNone/>
            </a:pPr>
            <a:endParaRPr lang="en-US" sz="2100" b="1" dirty="0" smtClean="0">
              <a:solidFill>
                <a:srgbClr val="FF0000"/>
              </a:solidFill>
            </a:endParaRPr>
          </a:p>
          <a:p>
            <a:pPr marL="0" indent="0" algn="ctr">
              <a:buNone/>
            </a:pPr>
            <a:r>
              <a:rPr lang="en-US" sz="2100" dirty="0" smtClean="0">
                <a:solidFill>
                  <a:srgbClr val="FF0000"/>
                </a:solidFill>
              </a:rPr>
              <a:t> * </a:t>
            </a:r>
            <a:r>
              <a:rPr lang="en-US" sz="2100" dirty="0" smtClean="0">
                <a:solidFill>
                  <a:srgbClr val="FF0000"/>
                </a:solidFill>
                <a:hlinkClick r:id="rId2"/>
              </a:rPr>
              <a:t>http</a:t>
            </a:r>
            <a:r>
              <a:rPr lang="en-US" sz="2100" dirty="0">
                <a:solidFill>
                  <a:srgbClr val="FF0000"/>
                </a:solidFill>
                <a:hlinkClick r:id="rId2"/>
              </a:rPr>
              <a:t>://</a:t>
            </a:r>
            <a:r>
              <a:rPr lang="en-US" sz="2100" dirty="0" smtClean="0">
                <a:solidFill>
                  <a:srgbClr val="FF0000"/>
                </a:solidFill>
                <a:hlinkClick r:id="rId2"/>
              </a:rPr>
              <a:t>www.nysed.gov/college-university-evaluation/distance-education-program-policies</a:t>
            </a:r>
            <a:endParaRPr lang="en-US" sz="2100" dirty="0" smtClean="0">
              <a:solidFill>
                <a:srgbClr val="FF0000"/>
              </a:solidFill>
            </a:endParaRPr>
          </a:p>
          <a:p>
            <a:pPr marL="0" indent="0" algn="ctr">
              <a:buNone/>
            </a:pPr>
            <a:endParaRPr lang="en-US" sz="2100" dirty="0" smtClean="0">
              <a:solidFill>
                <a:srgbClr val="FF0000"/>
              </a:solidFill>
            </a:endParaRPr>
          </a:p>
          <a:p>
            <a:pPr marL="0" indent="0" algn="ctr">
              <a:buNone/>
            </a:pPr>
            <a:endParaRPr lang="en-US" sz="2100" dirty="0" smtClean="0">
              <a:solidFill>
                <a:srgbClr val="FF0000"/>
              </a:solidFill>
            </a:endParaRPr>
          </a:p>
          <a:p>
            <a:pPr marL="0" indent="0" algn="ctr">
              <a:buNone/>
            </a:pPr>
            <a:endParaRPr lang="en-US" sz="2100" dirty="0">
              <a:solidFill>
                <a:srgbClr val="FF0000"/>
              </a:solidFill>
            </a:endParaRPr>
          </a:p>
          <a:p>
            <a:endParaRPr lang="en-US" sz="2100" dirty="0"/>
          </a:p>
        </p:txBody>
      </p:sp>
    </p:spTree>
    <p:extLst>
      <p:ext uri="{BB962C8B-B14F-4D97-AF65-F5344CB8AC3E}">
        <p14:creationId xmlns:p14="http://schemas.microsoft.com/office/powerpoint/2010/main" val="2156854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64311" y="611325"/>
            <a:ext cx="8036027" cy="787828"/>
          </a:xfrm>
        </p:spPr>
        <p:txBody>
          <a:bodyPr>
            <a:normAutofit fontScale="90000"/>
          </a:bodyPr>
          <a:lstStyle/>
          <a:p>
            <a:r>
              <a:rPr lang="en-US" dirty="0" smtClean="0">
                <a:latin typeface="Georgia"/>
              </a:rPr>
              <a:t>Determining Credit Hours in an Online Course</a:t>
            </a:r>
            <a:endParaRPr lang="en-US" dirty="0">
              <a:latin typeface="Georgia"/>
            </a:endParaRPr>
          </a:p>
        </p:txBody>
      </p:sp>
      <p:sp>
        <p:nvSpPr>
          <p:cNvPr id="6" name="Slide Number Placeholder 3"/>
          <p:cNvSpPr>
            <a:spLocks noGrp="1"/>
          </p:cNvSpPr>
          <p:nvPr>
            <p:ph type="sldNum" sz="quarter" idx="12"/>
          </p:nvPr>
        </p:nvSpPr>
        <p:spPr>
          <a:xfrm>
            <a:off x="6457950" y="5624513"/>
            <a:ext cx="2057400" cy="273844"/>
          </a:xfrm>
        </p:spPr>
        <p:txBody>
          <a:bodyPr/>
          <a:lstStyle/>
          <a:p>
            <a:fld id="{FAA764CC-6D40-394E-B6C3-AB135F99BE4A}" type="slidenum">
              <a:rPr lang="en-US" smtClean="0"/>
              <a:t>8</a:t>
            </a:fld>
            <a:endParaRPr lang="en-US"/>
          </a:p>
        </p:txBody>
      </p:sp>
      <p:sp>
        <p:nvSpPr>
          <p:cNvPr id="7" name="Content Placeholder 2"/>
          <p:cNvSpPr>
            <a:spLocks noGrp="1"/>
          </p:cNvSpPr>
          <p:nvPr>
            <p:ph idx="1"/>
          </p:nvPr>
        </p:nvSpPr>
        <p:spPr>
          <a:xfrm>
            <a:off x="628649" y="1734495"/>
            <a:ext cx="3476822" cy="2997354"/>
          </a:xfrm>
        </p:spPr>
        <p:txBody>
          <a:bodyPr>
            <a:normAutofit/>
          </a:bodyPr>
          <a:lstStyle/>
          <a:p>
            <a:r>
              <a:rPr lang="en-US" sz="1800" dirty="0"/>
              <a:t>In an online class instead of looking at contact hours we want to calculate time on task.  This is done by </a:t>
            </a:r>
            <a:r>
              <a:rPr lang="en-US" sz="1800" dirty="0" smtClean="0"/>
              <a:t>estimating </a:t>
            </a:r>
            <a:r>
              <a:rPr lang="en-US" sz="1800" dirty="0"/>
              <a:t>how long it will take the average student to complete all of the assignments for that week, including reading assignments, videos, quizzes. discussions, group work, etc.  </a:t>
            </a:r>
          </a:p>
          <a:p>
            <a:endParaRPr lang="en-US" sz="1800" dirty="0"/>
          </a:p>
        </p:txBody>
      </p:sp>
      <p:graphicFrame>
        <p:nvGraphicFramePr>
          <p:cNvPr id="8" name="Table 7"/>
          <p:cNvGraphicFramePr>
            <a:graphicFrameLocks noGrp="1"/>
          </p:cNvGraphicFramePr>
          <p:nvPr>
            <p:extLst/>
          </p:nvPr>
        </p:nvGraphicFramePr>
        <p:xfrm>
          <a:off x="4259865" y="1860633"/>
          <a:ext cx="4476136" cy="3117458"/>
        </p:xfrm>
        <a:graphic>
          <a:graphicData uri="http://schemas.openxmlformats.org/drawingml/2006/table">
            <a:tbl>
              <a:tblPr/>
              <a:tblGrid>
                <a:gridCol w="3122885">
                  <a:extLst>
                    <a:ext uri="{9D8B030D-6E8A-4147-A177-3AD203B41FA5}">
                      <a16:colId xmlns:a16="http://schemas.microsoft.com/office/drawing/2014/main" val="2795027628"/>
                    </a:ext>
                  </a:extLst>
                </a:gridCol>
                <a:gridCol w="1353251">
                  <a:extLst>
                    <a:ext uri="{9D8B030D-6E8A-4147-A177-3AD203B41FA5}">
                      <a16:colId xmlns:a16="http://schemas.microsoft.com/office/drawing/2014/main" val="2307758154"/>
                    </a:ext>
                  </a:extLst>
                </a:gridCol>
              </a:tblGrid>
              <a:tr h="252044">
                <a:tc>
                  <a:txBody>
                    <a:bodyPr/>
                    <a:lstStyle/>
                    <a:p>
                      <a:pPr algn="l"/>
                      <a:r>
                        <a:rPr lang="en-US" sz="1400" b="1">
                          <a:effectLst/>
                        </a:rPr>
                        <a:t>Task</a:t>
                      </a:r>
                      <a:endParaRPr lang="en-US" sz="1400">
                        <a:effectLst/>
                      </a:endParaRPr>
                    </a:p>
                  </a:txBody>
                  <a:tcPr marL="23152" marR="23152" marT="23152" marB="23152" anchor="ctr">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a:r>
                        <a:rPr lang="en-US" sz="1400" b="1">
                          <a:effectLst/>
                        </a:rPr>
                        <a:t>Time</a:t>
                      </a:r>
                      <a:endParaRPr lang="en-US" sz="1400">
                        <a:effectLst/>
                      </a:endParaRPr>
                    </a:p>
                  </a:txBody>
                  <a:tcPr marL="23152" marR="23152" marT="23152" marB="23152" anchor="ctr">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575921349"/>
                  </a:ext>
                </a:extLst>
              </a:tr>
              <a:tr h="457784">
                <a:tc>
                  <a:txBody>
                    <a:bodyPr/>
                    <a:lstStyle/>
                    <a:p>
                      <a:pPr fontAlgn="t"/>
                      <a:r>
                        <a:rPr lang="en-US" sz="1400" dirty="0">
                          <a:effectLst/>
                        </a:rPr>
                        <a:t>Viewing three, 15-minute lectures (text </a:t>
                      </a:r>
                      <a:r>
                        <a:rPr lang="en-US" sz="1400" dirty="0" smtClean="0">
                          <a:effectLst/>
                        </a:rPr>
                        <a:t>and/or </a:t>
                      </a:r>
                      <a:r>
                        <a:rPr lang="en-US" sz="1400" dirty="0">
                          <a:effectLst/>
                        </a:rPr>
                        <a:t>video), with web links</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fontAlgn="t"/>
                      <a:r>
                        <a:rPr lang="en-US" sz="1400">
                          <a:effectLst/>
                        </a:rPr>
                        <a:t>1 hour</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580073057"/>
                  </a:ext>
                </a:extLst>
              </a:tr>
              <a:tr h="252044">
                <a:tc>
                  <a:txBody>
                    <a:bodyPr/>
                    <a:lstStyle/>
                    <a:p>
                      <a:pPr fontAlgn="t"/>
                      <a:r>
                        <a:rPr lang="en-US" sz="1400" dirty="0">
                          <a:effectLst/>
                        </a:rPr>
                        <a:t>Reading assignments</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fontAlgn="t"/>
                      <a:r>
                        <a:rPr lang="en-US" sz="1400" dirty="0" smtClean="0">
                          <a:effectLst/>
                        </a:rPr>
                        <a:t>2 </a:t>
                      </a:r>
                      <a:r>
                        <a:rPr lang="en-US" sz="1400" dirty="0">
                          <a:effectLst/>
                        </a:rPr>
                        <a:t>hour</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822910988"/>
                  </a:ext>
                </a:extLst>
              </a:tr>
              <a:tr h="252044">
                <a:tc>
                  <a:txBody>
                    <a:bodyPr/>
                    <a:lstStyle/>
                    <a:p>
                      <a:pPr fontAlgn="t"/>
                      <a:r>
                        <a:rPr lang="en-US" sz="1400">
                          <a:effectLst/>
                        </a:rPr>
                        <a:t>Completing a 10-item online quiz</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fontAlgn="t"/>
                      <a:r>
                        <a:rPr lang="en-US" sz="1400" dirty="0">
                          <a:effectLst/>
                        </a:rPr>
                        <a:t>1 hour</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719422389"/>
                  </a:ext>
                </a:extLst>
              </a:tr>
              <a:tr h="663524">
                <a:tc>
                  <a:txBody>
                    <a:bodyPr/>
                    <a:lstStyle/>
                    <a:p>
                      <a:pPr fontAlgn="t"/>
                      <a:r>
                        <a:rPr lang="en-US" sz="1400" dirty="0">
                          <a:effectLst/>
                        </a:rPr>
                        <a:t>Posting to discussions (original post, responses to three classmates’ posts, responses to </a:t>
                      </a:r>
                      <a:r>
                        <a:rPr lang="en-US" sz="1400" dirty="0" smtClean="0">
                          <a:effectLst/>
                        </a:rPr>
                        <a:t>responses)</a:t>
                      </a:r>
                      <a:endParaRPr lang="en-US" sz="1400" dirty="0">
                        <a:effectLst/>
                      </a:endParaRP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fontAlgn="t"/>
                      <a:r>
                        <a:rPr lang="en-US" sz="1400" dirty="0">
                          <a:effectLst/>
                        </a:rPr>
                        <a:t>2 hours</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333716724"/>
                  </a:ext>
                </a:extLst>
              </a:tr>
              <a:tr h="446370">
                <a:tc>
                  <a:txBody>
                    <a:bodyPr/>
                    <a:lstStyle/>
                    <a:p>
                      <a:pPr fontAlgn="t"/>
                      <a:r>
                        <a:rPr lang="en-US" sz="1400" dirty="0" smtClean="0">
                          <a:effectLst/>
                        </a:rPr>
                        <a:t>Written assignments</a:t>
                      </a:r>
                      <a:endParaRPr lang="en-US" sz="1400" dirty="0">
                        <a:effectLst/>
                      </a:endParaRP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fontAlgn="t"/>
                      <a:r>
                        <a:rPr lang="en-US" sz="1400" dirty="0" smtClean="0">
                          <a:effectLst/>
                        </a:rPr>
                        <a:t>1½ </a:t>
                      </a:r>
                      <a:r>
                        <a:rPr lang="en-US" sz="1400" dirty="0">
                          <a:effectLst/>
                        </a:rPr>
                        <a:t>hour</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66424574"/>
                  </a:ext>
                </a:extLst>
              </a:tr>
              <a:tr h="457784">
                <a:tc>
                  <a:txBody>
                    <a:bodyPr/>
                    <a:lstStyle/>
                    <a:p>
                      <a:pPr fontAlgn="t"/>
                      <a:r>
                        <a:rPr lang="en-US" sz="1400" dirty="0">
                          <a:effectLst/>
                        </a:rPr>
                        <a:t>Work on final research paper </a:t>
                      </a:r>
                      <a:r>
                        <a:rPr lang="en-US" sz="1400" dirty="0" smtClean="0">
                          <a:effectLst/>
                        </a:rPr>
                        <a:t>and/or </a:t>
                      </a:r>
                      <a:r>
                        <a:rPr lang="en-US" sz="1400" dirty="0">
                          <a:effectLst/>
                        </a:rPr>
                        <a:t>presentation</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fontAlgn="t"/>
                      <a:r>
                        <a:rPr lang="en-US" sz="1400" dirty="0">
                          <a:effectLst/>
                        </a:rPr>
                        <a:t>1½ hours</a:t>
                      </a:r>
                    </a:p>
                  </a:txBody>
                  <a:tcPr marL="23152" marR="23152" marT="23152" marB="23152">
                    <a:lnL>
                      <a:noFill/>
                    </a:lnL>
                    <a:lnR>
                      <a:noFill/>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979269992"/>
                  </a:ext>
                </a:extLst>
              </a:tr>
              <a:tr h="252044">
                <a:tc>
                  <a:txBody>
                    <a:bodyPr/>
                    <a:lstStyle/>
                    <a:p>
                      <a:pPr fontAlgn="t"/>
                      <a:r>
                        <a:rPr lang="en-US" sz="1400" b="1">
                          <a:effectLst/>
                        </a:rPr>
                        <a:t>Total</a:t>
                      </a:r>
                      <a:endParaRPr lang="en-US" sz="1400">
                        <a:effectLst/>
                      </a:endParaRPr>
                    </a:p>
                  </a:txBody>
                  <a:tcPr marL="23152" marR="23152" marT="23152" marB="23152">
                    <a:lnL>
                      <a:noFill/>
                    </a:lnL>
                    <a:lnR>
                      <a:noFill/>
                    </a:lnR>
                    <a:lnT w="6350" cap="flat" cmpd="sng" algn="ctr">
                      <a:solidFill>
                        <a:srgbClr val="CCCCCC"/>
                      </a:solidFill>
                      <a:prstDash val="solid"/>
                      <a:round/>
                      <a:headEnd type="none" w="med" len="med"/>
                      <a:tailEnd type="none" w="med" len="med"/>
                    </a:lnT>
                    <a:lnB>
                      <a:noFill/>
                    </a:lnB>
                    <a:solidFill>
                      <a:srgbClr val="FFFFFF"/>
                    </a:solidFill>
                  </a:tcPr>
                </a:tc>
                <a:tc>
                  <a:txBody>
                    <a:bodyPr/>
                    <a:lstStyle/>
                    <a:p>
                      <a:pPr fontAlgn="t"/>
                      <a:r>
                        <a:rPr lang="en-US" sz="1400" b="1" dirty="0" smtClean="0">
                          <a:effectLst/>
                        </a:rPr>
                        <a:t>9 hours</a:t>
                      </a:r>
                      <a:endParaRPr lang="en-US" sz="1400" dirty="0">
                        <a:effectLst/>
                      </a:endParaRPr>
                    </a:p>
                  </a:txBody>
                  <a:tcPr marL="23152" marR="23152" marT="23152" marB="23152">
                    <a:lnL>
                      <a:noFill/>
                    </a:lnL>
                    <a:lnR>
                      <a:noFill/>
                    </a:lnR>
                    <a:lnT w="6350" cap="flat" cmpd="sng" algn="ctr">
                      <a:solidFill>
                        <a:srgbClr val="CCCCCC"/>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822422459"/>
                  </a:ext>
                </a:extLst>
              </a:tr>
            </a:tbl>
          </a:graphicData>
        </a:graphic>
      </p:graphicFrame>
      <p:sp>
        <p:nvSpPr>
          <p:cNvPr id="9" name="Rectangle 1"/>
          <p:cNvSpPr>
            <a:spLocks noChangeArrowheads="1"/>
          </p:cNvSpPr>
          <p:nvPr/>
        </p:nvSpPr>
        <p:spPr bwMode="auto">
          <a:xfrm>
            <a:off x="783044" y="1934334"/>
            <a:ext cx="7798562"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en-US" altLang="en-US" sz="1350">
                <a:latin typeface="Arial" panose="020B0604020202020204" pitchFamily="34" charset="0"/>
              </a:rPr>
              <a:t/>
            </a:r>
            <a:br>
              <a:rPr lang="en-US" altLang="en-US" sz="1350">
                <a:latin typeface="Arial" panose="020B0604020202020204" pitchFamily="34" charset="0"/>
              </a:rPr>
            </a:br>
            <a:r>
              <a:rPr lang="en-US" altLang="en-US" sz="1350">
                <a:latin typeface="Arial" panose="020B0604020202020204" pitchFamily="34" charset="0"/>
              </a:rPr>
              <a:t/>
            </a:r>
            <a:br>
              <a:rPr lang="en-US" altLang="en-US" sz="1350">
                <a:latin typeface="Arial" panose="020B0604020202020204" pitchFamily="34" charset="0"/>
              </a:rPr>
            </a:br>
            <a:endParaRPr lang="en-US" altLang="en-US" sz="1350">
              <a:latin typeface="Arial" panose="020B0604020202020204" pitchFamily="34" charset="0"/>
            </a:endParaRPr>
          </a:p>
        </p:txBody>
      </p:sp>
    </p:spTree>
    <p:extLst>
      <p:ext uri="{BB962C8B-B14F-4D97-AF65-F5344CB8AC3E}">
        <p14:creationId xmlns:p14="http://schemas.microsoft.com/office/powerpoint/2010/main" val="548980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15167" y="575980"/>
            <a:ext cx="8251723" cy="994172"/>
          </a:xfrm>
        </p:spPr>
        <p:txBody>
          <a:bodyPr>
            <a:noAutofit/>
          </a:bodyPr>
          <a:lstStyle/>
          <a:p>
            <a:r>
              <a:rPr lang="en-US" sz="4000" dirty="0">
                <a:latin typeface="Georgia"/>
              </a:rPr>
              <a:t>Determining Credit Hours in an Online Course</a:t>
            </a:r>
          </a:p>
        </p:txBody>
      </p:sp>
      <p:sp>
        <p:nvSpPr>
          <p:cNvPr id="6" name="Content Placeholder 2"/>
          <p:cNvSpPr>
            <a:spLocks noGrp="1"/>
          </p:cNvSpPr>
          <p:nvPr>
            <p:ph idx="1"/>
          </p:nvPr>
        </p:nvSpPr>
        <p:spPr>
          <a:xfrm>
            <a:off x="566709" y="1749528"/>
            <a:ext cx="7948641" cy="3516233"/>
          </a:xfrm>
        </p:spPr>
        <p:txBody>
          <a:bodyPr>
            <a:normAutofit/>
          </a:bodyPr>
          <a:lstStyle/>
          <a:p>
            <a:pPr lvl="1"/>
            <a:r>
              <a:rPr lang="en-US" dirty="0"/>
              <a:t>We also survey the students to determine how much time they are spending on each course</a:t>
            </a:r>
            <a:r>
              <a:rPr lang="en-US" dirty="0" smtClean="0"/>
              <a:t>.</a:t>
            </a:r>
          </a:p>
          <a:p>
            <a:pPr lvl="1"/>
            <a:endParaRPr lang="en-US" dirty="0"/>
          </a:p>
        </p:txBody>
      </p:sp>
      <p:sp>
        <p:nvSpPr>
          <p:cNvPr id="7" name="Slide Number Placeholder 3"/>
          <p:cNvSpPr>
            <a:spLocks noGrp="1"/>
          </p:cNvSpPr>
          <p:nvPr>
            <p:ph type="sldNum" sz="quarter" idx="12"/>
          </p:nvPr>
        </p:nvSpPr>
        <p:spPr>
          <a:xfrm>
            <a:off x="6457950" y="5624513"/>
            <a:ext cx="2057400" cy="273844"/>
          </a:xfrm>
        </p:spPr>
        <p:txBody>
          <a:bodyPr/>
          <a:lstStyle/>
          <a:p>
            <a:fld id="{FAA764CC-6D40-394E-B6C3-AB135F99BE4A}" type="slidenum">
              <a:rPr lang="en-US" smtClean="0"/>
              <a:t>9</a:t>
            </a:fld>
            <a:endParaRPr lang="en-US"/>
          </a:p>
        </p:txBody>
      </p:sp>
      <p:pic>
        <p:nvPicPr>
          <p:cNvPr id="8" name="Picture 7"/>
          <p:cNvPicPr>
            <a:picLocks noChangeAspect="1"/>
          </p:cNvPicPr>
          <p:nvPr/>
        </p:nvPicPr>
        <p:blipFill rotWithShape="1">
          <a:blip r:embed="rId2"/>
          <a:srcRect l="8577" t="35543" r="3952" b="13720"/>
          <a:stretch/>
        </p:blipFill>
        <p:spPr>
          <a:xfrm>
            <a:off x="907025" y="2860448"/>
            <a:ext cx="7372190" cy="2405313"/>
          </a:xfrm>
          <a:prstGeom prst="rect">
            <a:avLst/>
          </a:prstGeom>
        </p:spPr>
      </p:pic>
    </p:spTree>
    <p:extLst>
      <p:ext uri="{BB962C8B-B14F-4D97-AF65-F5344CB8AC3E}">
        <p14:creationId xmlns:p14="http://schemas.microsoft.com/office/powerpoint/2010/main" val="2290558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6231</TotalTime>
  <Words>1016</Words>
  <Application>Microsoft Office PowerPoint</Application>
  <PresentationFormat>On-screen Show (4:3)</PresentationFormat>
  <Paragraphs>141</Paragraphs>
  <Slides>17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Georgia</vt:lpstr>
      <vt:lpstr>Symbol</vt:lpstr>
      <vt:lpstr>Times New Roman</vt:lpstr>
      <vt:lpstr>Office Theme</vt:lpstr>
      <vt:lpstr>Best Practices and Approvals January 21, 2020</vt:lpstr>
      <vt:lpstr>NYS Distance Education  Program Principles of Good Practice*  Est. 2001</vt:lpstr>
      <vt:lpstr>Learning Design Using Copyrighted Works in your Online Class</vt:lpstr>
      <vt:lpstr>Using Copyrighted Works in your Online Class</vt:lpstr>
      <vt:lpstr>Using Copyrighted Works in your Online Class</vt:lpstr>
      <vt:lpstr>Using Copyrighted Works in your Online Class</vt:lpstr>
      <vt:lpstr>Learning Design Determining Credit Hours in an Online Course*      </vt:lpstr>
      <vt:lpstr>Determining Credit Hours in an Online Course</vt:lpstr>
      <vt:lpstr>Determining Credit Hours in an Online Course</vt:lpstr>
      <vt:lpstr>Organizational Commitment When do you need the NYS DETST format?</vt:lpstr>
      <vt:lpstr>Why do we need to add the DE format to programs?</vt:lpstr>
      <vt:lpstr>How to determine if a program has the Distance Ed format?</vt:lpstr>
      <vt:lpstr>How is a Program Delivered?</vt:lpstr>
      <vt:lpstr>Processes and Approvals</vt:lpstr>
      <vt:lpstr>PowerPoint Presentation</vt:lpstr>
      <vt:lpstr>National Council of State Authorization of Reciprocity Agreements (NC-SARA) </vt:lpstr>
      <vt:lpstr>NC-SARA Compliance and  Annual Reporting</vt:lpstr>
    </vt:vector>
  </TitlesOfParts>
  <Company>Pace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Maris Lewis</dc:creator>
  <cp:lastModifiedBy>Pober, Jaime Lynn</cp:lastModifiedBy>
  <cp:revision>61</cp:revision>
  <dcterms:created xsi:type="dcterms:W3CDTF">2017-03-30T17:16:40Z</dcterms:created>
  <dcterms:modified xsi:type="dcterms:W3CDTF">2020-01-20T21:32:29Z</dcterms:modified>
</cp:coreProperties>
</file>