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ags/tag25.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tags/tag26.xml" ContentType="application/vnd.openxmlformats-officedocument.presentationml.tags+xml"/>
  <Override PartName="/ppt/notesSlides/notesSlide4.xml" ContentType="application/vnd.openxmlformats-officedocument.presentationml.notesSlide+xml"/>
  <Override PartName="/ppt/charts/chart8.xml" ContentType="application/vnd.openxmlformats-officedocument.drawingml.chart+xml"/>
  <Override PartName="/ppt/tags/tag27.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7"/>
  </p:notesMasterIdLst>
  <p:sldIdLst>
    <p:sldId id="257" r:id="rId2"/>
    <p:sldId id="1010" r:id="rId3"/>
    <p:sldId id="1006" r:id="rId4"/>
    <p:sldId id="261" r:id="rId5"/>
    <p:sldId id="285" r:id="rId6"/>
    <p:sldId id="1460" r:id="rId7"/>
    <p:sldId id="1462" r:id="rId8"/>
    <p:sldId id="281" r:id="rId9"/>
    <p:sldId id="284" r:id="rId10"/>
    <p:sldId id="992" r:id="rId11"/>
    <p:sldId id="325" r:id="rId12"/>
    <p:sldId id="1009" r:id="rId13"/>
    <p:sldId id="298" r:id="rId14"/>
    <p:sldId id="300" r:id="rId15"/>
    <p:sldId id="305" r:id="rId16"/>
    <p:sldId id="364" r:id="rId17"/>
    <p:sldId id="1008" r:id="rId18"/>
    <p:sldId id="1422" r:id="rId19"/>
    <p:sldId id="1447" r:id="rId20"/>
    <p:sldId id="1455" r:id="rId21"/>
    <p:sldId id="1456" r:id="rId22"/>
    <p:sldId id="1450" r:id="rId23"/>
    <p:sldId id="1432" r:id="rId24"/>
    <p:sldId id="1011" r:id="rId25"/>
    <p:sldId id="264" r:id="rId26"/>
  </p:sldIdLst>
  <p:sldSz cx="6400800" cy="4800600"/>
  <p:notesSz cx="6858000" cy="9144000"/>
  <p:custDataLst>
    <p:tags r:id="rId28"/>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61721C-8771-442C-9B53-2FF661241418}">
          <p14:sldIdLst>
            <p14:sldId id="257"/>
            <p14:sldId id="1010"/>
            <p14:sldId id="1006"/>
            <p14:sldId id="261"/>
            <p14:sldId id="285"/>
            <p14:sldId id="1460"/>
            <p14:sldId id="1462"/>
            <p14:sldId id="281"/>
            <p14:sldId id="284"/>
            <p14:sldId id="992"/>
            <p14:sldId id="325"/>
            <p14:sldId id="1009"/>
            <p14:sldId id="298"/>
            <p14:sldId id="300"/>
            <p14:sldId id="305"/>
            <p14:sldId id="364"/>
            <p14:sldId id="1008"/>
            <p14:sldId id="1422"/>
            <p14:sldId id="1447"/>
            <p14:sldId id="1455"/>
            <p14:sldId id="1456"/>
            <p14:sldId id="1450"/>
            <p14:sldId id="1432"/>
            <p14:sldId id="1011"/>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3" autoAdjust="0"/>
  </p:normalViewPr>
  <p:slideViewPr>
    <p:cSldViewPr snapToGrid="0" showGuides="1">
      <p:cViewPr varScale="1">
        <p:scale>
          <a:sx n="114" d="100"/>
          <a:sy n="114" d="100"/>
        </p:scale>
        <p:origin x="1570" y="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oleObject" Target="file:///C:\Box\Box\EdSyn\Presidents\Research%20Initiatives\2019%20-%20Blueprint%20for%20Growth\Masters\BS%20work%20folder\NCES%20Projections%20Data.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Percentage Change (2012-16)</c:v>
                </c:pt>
              </c:strCache>
            </c:strRef>
          </c:tx>
          <c:spPr>
            <a:solidFill>
              <a:schemeClr val="accent1"/>
            </a:solidFill>
            <a:ln>
              <a:solidFill>
                <a:schemeClr val="bg1"/>
              </a:solidFill>
              <a:miter lim="800000"/>
            </a:ln>
            <a:effectLst/>
          </c:spPr>
          <c:invertIfNegative val="0"/>
          <c:dPt>
            <c:idx val="2"/>
            <c:invertIfNegative val="0"/>
            <c:bubble3D val="0"/>
            <c:spPr>
              <a:solidFill>
                <a:srgbClr val="C4C7CA"/>
              </a:solidFill>
              <a:ln>
                <a:solidFill>
                  <a:schemeClr val="bg1"/>
                </a:solidFill>
                <a:miter lim="800000"/>
              </a:ln>
              <a:effectLst/>
            </c:spPr>
            <c:extLst>
              <c:ext xmlns:c16="http://schemas.microsoft.com/office/drawing/2014/chart" uri="{C3380CC4-5D6E-409C-BE32-E72D297353CC}">
                <c16:uniqueId val="{00000001-980D-41A6-BE74-6BAADF8DE43C}"/>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 Enrollment</c:v>
                </c:pt>
                <c:pt idx="1">
                  <c:v>Exclusively Online</c:v>
                </c:pt>
                <c:pt idx="2">
                  <c:v>Some Online</c:v>
                </c:pt>
                <c:pt idx="3">
                  <c:v>Face-to-Face</c:v>
                </c:pt>
              </c:strCache>
            </c:strRef>
          </c:cat>
          <c:val>
            <c:numRef>
              <c:f>Sheet1!$B$2:$B$5</c:f>
              <c:numCache>
                <c:formatCode>0%</c:formatCode>
                <c:ptCount val="4"/>
                <c:pt idx="0" formatCode="0.0%">
                  <c:v>2.0799999999999999E-2</c:v>
                </c:pt>
                <c:pt idx="1">
                  <c:v>0.15959999999999999</c:v>
                </c:pt>
                <c:pt idx="2" formatCode="0.0%">
                  <c:v>0.3926</c:v>
                </c:pt>
                <c:pt idx="3" formatCode="0.0%">
                  <c:v>-7.3099999999999998E-2</c:v>
                </c:pt>
              </c:numCache>
            </c:numRef>
          </c:val>
          <c:extLst>
            <c:ext xmlns:c16="http://schemas.microsoft.com/office/drawing/2014/chart" uri="{C3380CC4-5D6E-409C-BE32-E72D297353CC}">
              <c16:uniqueId val="{00000002-980D-41A6-BE74-6BAADF8DE43C}"/>
            </c:ext>
          </c:extLst>
        </c:ser>
        <c:dLbls>
          <c:dLblPos val="outEnd"/>
          <c:showLegendKey val="0"/>
          <c:showVal val="1"/>
          <c:showCatName val="0"/>
          <c:showSerName val="0"/>
          <c:showPercent val="0"/>
          <c:showBubbleSize val="0"/>
        </c:dLbls>
        <c:gapWidth val="50"/>
        <c:axId val="454298408"/>
        <c:axId val="454298016"/>
      </c:barChart>
      <c:catAx>
        <c:axId val="454298408"/>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54298016"/>
        <c:crosses val="autoZero"/>
        <c:auto val="1"/>
        <c:lblAlgn val="ctr"/>
        <c:lblOffset val="100"/>
        <c:noMultiLvlLbl val="0"/>
      </c:catAx>
      <c:valAx>
        <c:axId val="454298016"/>
        <c:scaling>
          <c:orientation val="minMax"/>
        </c:scaling>
        <c:delete val="1"/>
        <c:axPos val="l"/>
        <c:numFmt formatCode="0.0%" sourceLinked="1"/>
        <c:majorTickMark val="none"/>
        <c:minorTickMark val="none"/>
        <c:tickLblPos val="nextTo"/>
        <c:crossAx val="4542984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72720379754269"/>
          <c:y val="2.2530753591615011E-2"/>
          <c:w val="0.71854559240491456"/>
          <c:h val="0.95493849281677001"/>
        </c:manualLayout>
      </c:layout>
      <c:pieChart>
        <c:varyColors val="1"/>
        <c:ser>
          <c:idx val="0"/>
          <c:order val="0"/>
          <c:spPr>
            <a:solidFill>
              <a:schemeClr val="tx1"/>
            </a:solidFill>
            <a:ln w="9525">
              <a:miter lim="800000"/>
            </a:ln>
          </c:spPr>
          <c:dPt>
            <c:idx val="0"/>
            <c:bubble3D val="0"/>
            <c:spPr>
              <a:solidFill>
                <a:srgbClr val="C4C7CA"/>
              </a:solidFill>
              <a:ln w="9525">
                <a:solidFill>
                  <a:schemeClr val="lt1"/>
                </a:solidFill>
                <a:miter lim="800000"/>
              </a:ln>
              <a:effectLst/>
            </c:spPr>
            <c:extLst>
              <c:ext xmlns:c16="http://schemas.microsoft.com/office/drawing/2014/chart" uri="{C3380CC4-5D6E-409C-BE32-E72D297353CC}">
                <c16:uniqueId val="{00000001-D756-492A-B0B0-2FA1E9FEB867}"/>
              </c:ext>
            </c:extLst>
          </c:dPt>
          <c:dPt>
            <c:idx val="1"/>
            <c:bubble3D val="0"/>
            <c:spPr>
              <a:solidFill>
                <a:srgbClr val="0070CD"/>
              </a:solidFill>
              <a:ln w="9525">
                <a:solidFill>
                  <a:schemeClr val="lt1"/>
                </a:solidFill>
                <a:miter lim="800000"/>
              </a:ln>
              <a:effectLst/>
            </c:spPr>
            <c:extLst>
              <c:ext xmlns:c16="http://schemas.microsoft.com/office/drawing/2014/chart" uri="{C3380CC4-5D6E-409C-BE32-E72D297353CC}">
                <c16:uniqueId val="{00000003-D756-492A-B0B0-2FA1E9FEB867}"/>
              </c:ext>
            </c:extLst>
          </c:dPt>
          <c:dPt>
            <c:idx val="4"/>
            <c:bubble3D val="0"/>
            <c:spPr>
              <a:solidFill>
                <a:schemeClr val="accent5"/>
              </a:solidFill>
              <a:ln w="9525">
                <a:solidFill>
                  <a:schemeClr val="lt1"/>
                </a:solidFill>
                <a:miter lim="800000"/>
              </a:ln>
              <a:effectLst/>
            </c:spPr>
            <c:extLst>
              <c:ext xmlns:c16="http://schemas.microsoft.com/office/drawing/2014/chart" uri="{C3380CC4-5D6E-409C-BE32-E72D297353CC}">
                <c16:uniqueId val="{00000005-D756-492A-B0B0-2FA1E9FEB867}"/>
              </c:ext>
            </c:extLst>
          </c:dPt>
          <c:val>
            <c:numRef>
              <c:f>Sheet1!$B$2:$B$3</c:f>
              <c:numCache>
                <c:formatCode>0%</c:formatCode>
                <c:ptCount val="2"/>
                <c:pt idx="0">
                  <c:v>0.27</c:v>
                </c:pt>
                <c:pt idx="1">
                  <c:v>0.73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6-D756-492A-B0B0-2FA1E9FEB86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0.0%</c:formatCode>
                <c:ptCount val="5"/>
                <c:pt idx="0">
                  <c:v>0.503</c:v>
                </c:pt>
                <c:pt idx="1">
                  <c:v>0.51700000000000002</c:v>
                </c:pt>
                <c:pt idx="2">
                  <c:v>0.53500000000000003</c:v>
                </c:pt>
                <c:pt idx="3">
                  <c:v>0.55200000000000005</c:v>
                </c:pt>
                <c:pt idx="4">
                  <c:v>0.56100000000000005</c:v>
                </c:pt>
              </c:numCache>
            </c:numRef>
          </c:val>
          <c:extLst>
            <c:ext xmlns:c16="http://schemas.microsoft.com/office/drawing/2014/chart" uri="{C3380CC4-5D6E-409C-BE32-E72D297353CC}">
              <c16:uniqueId val="{00000000-1B19-4452-B210-24B19B7A357F}"/>
            </c:ext>
          </c:extLst>
        </c:ser>
        <c:dLbls>
          <c:dLblPos val="outEnd"/>
          <c:showLegendKey val="0"/>
          <c:showVal val="1"/>
          <c:showCatName val="0"/>
          <c:showSerName val="0"/>
          <c:showPercent val="0"/>
          <c:showBubbleSize val="0"/>
        </c:dLbls>
        <c:gapWidth val="50"/>
        <c:axId val="498205840"/>
        <c:axId val="498208192"/>
      </c:barChart>
      <c:catAx>
        <c:axId val="498205840"/>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98208192"/>
        <c:crosses val="autoZero"/>
        <c:auto val="1"/>
        <c:lblAlgn val="ctr"/>
        <c:lblOffset val="100"/>
        <c:noMultiLvlLbl val="0"/>
      </c:catAx>
      <c:valAx>
        <c:axId val="498208192"/>
        <c:scaling>
          <c:orientation val="minMax"/>
        </c:scaling>
        <c:delete val="1"/>
        <c:axPos val="l"/>
        <c:numFmt formatCode="0.0%" sourceLinked="1"/>
        <c:majorTickMark val="none"/>
        <c:minorTickMark val="none"/>
        <c:tickLblPos val="nextTo"/>
        <c:crossAx val="4982058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671905928532301"/>
          <c:y val="6.5671641791044774E-2"/>
          <c:w val="0.55926045415897963"/>
          <c:h val="0.86865671641791065"/>
        </c:manualLayout>
      </c:layout>
      <c:barChart>
        <c:barDir val="bar"/>
        <c:grouping val="clustered"/>
        <c:varyColors val="0"/>
        <c:ser>
          <c:idx val="0"/>
          <c:order val="0"/>
          <c:tx>
            <c:strRef>
              <c:f>Sheet1!$B$1</c:f>
              <c:strCache>
                <c:ptCount val="1"/>
                <c:pt idx="0">
                  <c:v>Series 1</c:v>
                </c:pt>
              </c:strCache>
            </c:strRef>
          </c:tx>
          <c:spPr>
            <a:solidFill>
              <a:srgbClr val="007DC3"/>
            </a:solidFill>
            <a:ln w="6350">
              <a:solidFill>
                <a:schemeClr val="bg1"/>
              </a:solidFill>
            </a:ln>
          </c:spPr>
          <c:invertIfNegative val="0"/>
          <c:dLbls>
            <c:numFmt formatCode="#,##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Certificate</c:v>
                </c:pt>
                <c:pt idx="1">
                  <c:v>Attempted Final</c:v>
                </c:pt>
                <c:pt idx="2">
                  <c:v>Took Week 4 Quiz</c:v>
                </c:pt>
                <c:pt idx="3">
                  <c:v>Took Week 1 Quiz</c:v>
                </c:pt>
                <c:pt idx="4">
                  <c:v>Took any quiz</c:v>
                </c:pt>
                <c:pt idx="5">
                  <c:v>Watched a video</c:v>
                </c:pt>
                <c:pt idx="6">
                  <c:v>Registered</c:v>
                </c:pt>
              </c:strCache>
            </c:strRef>
          </c:cat>
          <c:val>
            <c:numRef>
              <c:f>Sheet1!$B$2:$B$8</c:f>
              <c:numCache>
                <c:formatCode>0</c:formatCode>
                <c:ptCount val="7"/>
                <c:pt idx="0">
                  <c:v>313</c:v>
                </c:pt>
                <c:pt idx="1">
                  <c:v>346</c:v>
                </c:pt>
                <c:pt idx="2">
                  <c:v>561</c:v>
                </c:pt>
                <c:pt idx="3">
                  <c:v>1267</c:v>
                </c:pt>
                <c:pt idx="4">
                  <c:v>3658</c:v>
                </c:pt>
                <c:pt idx="5">
                  <c:v>7761</c:v>
                </c:pt>
                <c:pt idx="6">
                  <c:v>12725</c:v>
                </c:pt>
              </c:numCache>
            </c:numRef>
          </c:val>
          <c:extLst>
            <c:ext xmlns:c16="http://schemas.microsoft.com/office/drawing/2014/chart" uri="{C3380CC4-5D6E-409C-BE32-E72D297353CC}">
              <c16:uniqueId val="{00000000-51FC-498A-BCD5-A3B874257EDD}"/>
            </c:ext>
          </c:extLst>
        </c:ser>
        <c:dLbls>
          <c:showLegendKey val="0"/>
          <c:showVal val="1"/>
          <c:showCatName val="0"/>
          <c:showSerName val="0"/>
          <c:showPercent val="0"/>
          <c:showBubbleSize val="0"/>
        </c:dLbls>
        <c:gapWidth val="50"/>
        <c:axId val="120960512"/>
        <c:axId val="126128512"/>
      </c:barChart>
      <c:catAx>
        <c:axId val="120960512"/>
        <c:scaling>
          <c:orientation val="minMax"/>
        </c:scaling>
        <c:delete val="0"/>
        <c:axPos val="l"/>
        <c:numFmt formatCode="General" sourceLinked="0"/>
        <c:majorTickMark val="none"/>
        <c:minorTickMark val="none"/>
        <c:tickLblPos val="nextTo"/>
        <c:spPr>
          <a:ln w="6350">
            <a:solidFill>
              <a:schemeClr val="accent4"/>
            </a:solidFill>
          </a:ln>
        </c:spPr>
        <c:txPr>
          <a:bodyPr/>
          <a:lstStyle/>
          <a:p>
            <a:pPr>
              <a:defRPr i="1"/>
            </a:pPr>
            <a:endParaRPr lang="en-US"/>
          </a:p>
        </c:txPr>
        <c:crossAx val="126128512"/>
        <c:crosses val="autoZero"/>
        <c:auto val="1"/>
        <c:lblAlgn val="ctr"/>
        <c:lblOffset val="100"/>
        <c:noMultiLvlLbl val="0"/>
      </c:catAx>
      <c:valAx>
        <c:axId val="126128512"/>
        <c:scaling>
          <c:orientation val="minMax"/>
        </c:scaling>
        <c:delete val="1"/>
        <c:axPos val="b"/>
        <c:numFmt formatCode="0" sourceLinked="1"/>
        <c:majorTickMark val="out"/>
        <c:minorTickMark val="none"/>
        <c:tickLblPos val="none"/>
        <c:crossAx val="120960512"/>
        <c:crosses val="autoZero"/>
        <c:crossBetween val="between"/>
      </c:valAx>
    </c:plotArea>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Cost Less</c:v>
                </c:pt>
              </c:strCache>
            </c:strRef>
          </c:tx>
          <c:spPr>
            <a:solidFill>
              <a:schemeClr val="accent1"/>
            </a:solidFill>
            <a:ln>
              <a:solidFill>
                <a:schemeClr val="bg1"/>
              </a:solidFill>
              <a:miter lim="800000"/>
            </a:ln>
            <a:effectLst/>
          </c:spPr>
          <c:invertIfNegative val="0"/>
          <c:dLbls>
            <c:delete val="1"/>
          </c:dLbls>
          <c:cat>
            <c:strRef>
              <c:f>Sheet1!$A$2:$A$8</c:f>
              <c:strCache>
                <c:ptCount val="7"/>
                <c:pt idx="0">
                  <c:v>Student orientation</c:v>
                </c:pt>
                <c:pt idx="1">
                  <c:v>Faculty training</c:v>
                </c:pt>
                <c:pt idx="2">
                  <c:v>Online learning resources</c:v>
                </c:pt>
                <c:pt idx="3">
                  <c:v>Academic support</c:v>
                </c:pt>
                <c:pt idx="4">
                  <c:v>Retention services</c:v>
                </c:pt>
                <c:pt idx="5">
                  <c:v>Technical support</c:v>
                </c:pt>
                <c:pt idx="6">
                  <c:v>Academic advising</c:v>
                </c:pt>
              </c:strCache>
            </c:strRef>
          </c:cat>
          <c:val>
            <c:numRef>
              <c:f>Sheet1!$B$2:$B$8</c:f>
              <c:numCache>
                <c:formatCode>0%</c:formatCode>
                <c:ptCount val="7"/>
                <c:pt idx="0">
                  <c:v>9.0999999999999998E-2</c:v>
                </c:pt>
                <c:pt idx="1">
                  <c:v>6.0000000000000001E-3</c:v>
                </c:pt>
                <c:pt idx="2">
                  <c:v>0.03</c:v>
                </c:pt>
                <c:pt idx="3">
                  <c:v>6.6000000000000003E-2</c:v>
                </c:pt>
                <c:pt idx="4">
                  <c:v>5.3999999999999999E-2</c:v>
                </c:pt>
                <c:pt idx="5">
                  <c:v>0</c:v>
                </c:pt>
                <c:pt idx="6">
                  <c:v>1.7999999999999999E-2</c:v>
                </c:pt>
              </c:numCache>
            </c:numRef>
          </c:val>
          <c:extLst>
            <c:ext xmlns:c16="http://schemas.microsoft.com/office/drawing/2014/chart" uri="{C3380CC4-5D6E-409C-BE32-E72D297353CC}">
              <c16:uniqueId val="{00000000-6C23-4B2F-B590-E189DE1A64AA}"/>
            </c:ext>
          </c:extLst>
        </c:ser>
        <c:ser>
          <c:idx val="1"/>
          <c:order val="1"/>
          <c:tx>
            <c:strRef>
              <c:f>Sheet1!$C$1</c:f>
              <c:strCache>
                <c:ptCount val="1"/>
                <c:pt idx="0">
                  <c:v>No Difference</c:v>
                </c:pt>
              </c:strCache>
            </c:strRef>
          </c:tx>
          <c:spPr>
            <a:solidFill>
              <a:schemeClr val="accent2"/>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Student orientation</c:v>
                </c:pt>
                <c:pt idx="1">
                  <c:v>Faculty training</c:v>
                </c:pt>
                <c:pt idx="2">
                  <c:v>Online learning resources</c:v>
                </c:pt>
                <c:pt idx="3">
                  <c:v>Academic support</c:v>
                </c:pt>
                <c:pt idx="4">
                  <c:v>Retention services</c:v>
                </c:pt>
                <c:pt idx="5">
                  <c:v>Technical support</c:v>
                </c:pt>
                <c:pt idx="6">
                  <c:v>Academic advising</c:v>
                </c:pt>
              </c:strCache>
            </c:strRef>
          </c:cat>
          <c:val>
            <c:numRef>
              <c:f>Sheet1!$C$2:$C$8</c:f>
              <c:numCache>
                <c:formatCode>0%</c:formatCode>
                <c:ptCount val="7"/>
                <c:pt idx="0">
                  <c:v>0.53900000000000003</c:v>
                </c:pt>
                <c:pt idx="1">
                  <c:v>0.307</c:v>
                </c:pt>
                <c:pt idx="2">
                  <c:v>0.625</c:v>
                </c:pt>
                <c:pt idx="3">
                  <c:v>0.53</c:v>
                </c:pt>
                <c:pt idx="4">
                  <c:v>0.69899999999999995</c:v>
                </c:pt>
                <c:pt idx="5">
                  <c:v>0.51200000000000001</c:v>
                </c:pt>
                <c:pt idx="6">
                  <c:v>0.77700000000000002</c:v>
                </c:pt>
              </c:numCache>
            </c:numRef>
          </c:val>
          <c:extLst>
            <c:ext xmlns:c16="http://schemas.microsoft.com/office/drawing/2014/chart" uri="{C3380CC4-5D6E-409C-BE32-E72D297353CC}">
              <c16:uniqueId val="{00000001-6C23-4B2F-B590-E189DE1A64AA}"/>
            </c:ext>
          </c:extLst>
        </c:ser>
        <c:ser>
          <c:idx val="2"/>
          <c:order val="2"/>
          <c:tx>
            <c:strRef>
              <c:f>Sheet1!$D$1</c:f>
              <c:strCache>
                <c:ptCount val="1"/>
                <c:pt idx="0">
                  <c:v>Cost More</c:v>
                </c:pt>
              </c:strCache>
            </c:strRef>
          </c:tx>
          <c:spPr>
            <a:solidFill>
              <a:schemeClr val="accent3"/>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Student orientation</c:v>
                </c:pt>
                <c:pt idx="1">
                  <c:v>Faculty training</c:v>
                </c:pt>
                <c:pt idx="2">
                  <c:v>Online learning resources</c:v>
                </c:pt>
                <c:pt idx="3">
                  <c:v>Academic support</c:v>
                </c:pt>
                <c:pt idx="4">
                  <c:v>Retention services</c:v>
                </c:pt>
                <c:pt idx="5">
                  <c:v>Technical support</c:v>
                </c:pt>
                <c:pt idx="6">
                  <c:v>Academic advising</c:v>
                </c:pt>
              </c:strCache>
            </c:strRef>
          </c:cat>
          <c:val>
            <c:numRef>
              <c:f>Sheet1!$D$2:$D$8</c:f>
              <c:numCache>
                <c:formatCode>0%</c:formatCode>
                <c:ptCount val="7"/>
                <c:pt idx="0">
                  <c:v>0.37</c:v>
                </c:pt>
                <c:pt idx="1">
                  <c:v>0.68700000000000006</c:v>
                </c:pt>
                <c:pt idx="2">
                  <c:v>0.34499999999999997</c:v>
                </c:pt>
                <c:pt idx="3">
                  <c:v>0.40400000000000003</c:v>
                </c:pt>
                <c:pt idx="4">
                  <c:v>0.247</c:v>
                </c:pt>
                <c:pt idx="5">
                  <c:v>0.48799999999999999</c:v>
                </c:pt>
                <c:pt idx="6">
                  <c:v>0.20499999999999999</c:v>
                </c:pt>
              </c:numCache>
            </c:numRef>
          </c:val>
          <c:extLst>
            <c:ext xmlns:c16="http://schemas.microsoft.com/office/drawing/2014/chart" uri="{C3380CC4-5D6E-409C-BE32-E72D297353CC}">
              <c16:uniqueId val="{00000002-6C23-4B2F-B590-E189DE1A64AA}"/>
            </c:ext>
          </c:extLst>
        </c:ser>
        <c:dLbls>
          <c:dLblPos val="ctr"/>
          <c:showLegendKey val="0"/>
          <c:showVal val="1"/>
          <c:showCatName val="0"/>
          <c:showSerName val="0"/>
          <c:showPercent val="0"/>
          <c:showBubbleSize val="0"/>
        </c:dLbls>
        <c:gapWidth val="50"/>
        <c:overlap val="100"/>
        <c:axId val="320400560"/>
        <c:axId val="498202704"/>
      </c:barChart>
      <c:catAx>
        <c:axId val="320400560"/>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98202704"/>
        <c:crosses val="autoZero"/>
        <c:auto val="1"/>
        <c:lblAlgn val="ctr"/>
        <c:lblOffset val="100"/>
        <c:noMultiLvlLbl val="0"/>
      </c:catAx>
      <c:valAx>
        <c:axId val="498202704"/>
        <c:scaling>
          <c:orientation val="minMax"/>
        </c:scaling>
        <c:delete val="1"/>
        <c:axPos val="l"/>
        <c:numFmt formatCode="0%" sourceLinked="1"/>
        <c:majorTickMark val="out"/>
        <c:minorTickMark val="none"/>
        <c:tickLblPos val="nextTo"/>
        <c:crossAx val="320400560"/>
        <c:crosses val="autoZero"/>
        <c:crossBetween val="between"/>
      </c:valAx>
      <c:spPr>
        <a:noFill/>
        <a:ln>
          <a:noFill/>
        </a:ln>
        <a:effectLst/>
      </c:spPr>
    </c:plotArea>
    <c:legend>
      <c:legendPos val="b"/>
      <c:overlay val="0"/>
      <c:spPr>
        <a:noFill/>
        <a:ln>
          <a:solidFill>
            <a:schemeClr val="accent4"/>
          </a:solidFill>
          <a:miter lim="800000"/>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Hybrid Courses</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Fall 2010</c:v>
                </c:pt>
                <c:pt idx="1">
                  <c:v>Fall 2016</c:v>
                </c:pt>
              </c:strCache>
            </c:strRef>
          </c:cat>
          <c:val>
            <c:numRef>
              <c:f>Sheet1!$B$2:$B$3</c:f>
              <c:numCache>
                <c:formatCode>0%</c:formatCode>
                <c:ptCount val="2"/>
                <c:pt idx="0">
                  <c:v>0.23</c:v>
                </c:pt>
                <c:pt idx="1">
                  <c:v>0.42</c:v>
                </c:pt>
              </c:numCache>
            </c:numRef>
          </c:val>
          <c:extLst>
            <c:ext xmlns:c16="http://schemas.microsoft.com/office/drawing/2014/chart" uri="{C3380CC4-5D6E-409C-BE32-E72D297353CC}">
              <c16:uniqueId val="{00000000-9B92-47FD-8EC5-E9FC6BEF1E7D}"/>
            </c:ext>
          </c:extLst>
        </c:ser>
        <c:dLbls>
          <c:dLblPos val="outEnd"/>
          <c:showLegendKey val="0"/>
          <c:showVal val="1"/>
          <c:showCatName val="0"/>
          <c:showSerName val="0"/>
          <c:showPercent val="0"/>
          <c:showBubbleSize val="0"/>
        </c:dLbls>
        <c:gapWidth val="50"/>
        <c:axId val="455662328"/>
        <c:axId val="455662720"/>
      </c:barChart>
      <c:catAx>
        <c:axId val="455662328"/>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55662720"/>
        <c:crosses val="autoZero"/>
        <c:auto val="1"/>
        <c:lblAlgn val="ctr"/>
        <c:lblOffset val="100"/>
        <c:noMultiLvlLbl val="0"/>
      </c:catAx>
      <c:valAx>
        <c:axId val="455662720"/>
        <c:scaling>
          <c:orientation val="minMax"/>
        </c:scaling>
        <c:delete val="1"/>
        <c:axPos val="l"/>
        <c:numFmt formatCode="0%" sourceLinked="1"/>
        <c:majorTickMark val="none"/>
        <c:minorTickMark val="none"/>
        <c:tickLblPos val="nextTo"/>
        <c:crossAx val="4556623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67684260627855"/>
          <c:y val="4.1959779403893602E-2"/>
          <c:w val="0.78200485667943986"/>
          <c:h val="0.85535109432426248"/>
        </c:manualLayout>
      </c:layout>
      <c:scatterChart>
        <c:scatterStyle val="lineMarker"/>
        <c:varyColors val="0"/>
        <c:ser>
          <c:idx val="0"/>
          <c:order val="0"/>
          <c:spPr>
            <a:ln w="19050" cap="rnd">
              <a:solidFill>
                <a:schemeClr val="tx1"/>
              </a:solidFill>
              <a:round/>
            </a:ln>
            <a:effectLst/>
          </c:spPr>
          <c:marker>
            <c:symbol val="none"/>
          </c:marker>
          <c:xVal>
            <c:numRef>
              <c:f>Comparisons!$BC$14:$BC$32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Comparisons!$BH$14:$BH$32</c:f>
              <c:numCache>
                <c:formatCode>_(* #,##0_);_(* \(#,##0\);_(* "-"??_);_(@_)</c:formatCode>
                <c:ptCount val="19"/>
                <c:pt idx="0">
                  <c:v>463185</c:v>
                </c:pt>
                <c:pt idx="1">
                  <c:v>473502</c:v>
                </c:pt>
                <c:pt idx="2">
                  <c:v>487313</c:v>
                </c:pt>
                <c:pt idx="3">
                  <c:v>518699</c:v>
                </c:pt>
                <c:pt idx="4">
                  <c:v>564272</c:v>
                </c:pt>
                <c:pt idx="5">
                  <c:v>580151</c:v>
                </c:pt>
                <c:pt idx="6">
                  <c:v>599862</c:v>
                </c:pt>
                <c:pt idx="7">
                  <c:v>610703</c:v>
                </c:pt>
                <c:pt idx="8">
                  <c:v>630844</c:v>
                </c:pt>
                <c:pt idx="9">
                  <c:v>662082</c:v>
                </c:pt>
                <c:pt idx="10">
                  <c:v>693313</c:v>
                </c:pt>
                <c:pt idx="11">
                  <c:v>730922</c:v>
                </c:pt>
                <c:pt idx="12">
                  <c:v>755967</c:v>
                </c:pt>
                <c:pt idx="13">
                  <c:v>751718</c:v>
                </c:pt>
                <c:pt idx="14">
                  <c:v>754582</c:v>
                </c:pt>
                <c:pt idx="15">
                  <c:v>758804</c:v>
                </c:pt>
                <c:pt idx="16">
                  <c:v>785757</c:v>
                </c:pt>
                <c:pt idx="17">
                  <c:v>804684</c:v>
                </c:pt>
                <c:pt idx="18">
                  <c:v>818628</c:v>
                </c:pt>
              </c:numCache>
            </c:numRef>
          </c:yVal>
          <c:smooth val="0"/>
          <c:extLst>
            <c:ext xmlns:c16="http://schemas.microsoft.com/office/drawing/2014/chart" uri="{C3380CC4-5D6E-409C-BE32-E72D297353CC}">
              <c16:uniqueId val="{00000000-5BDB-46AF-883F-A18BF97C4A52}"/>
            </c:ext>
          </c:extLst>
        </c:ser>
        <c:ser>
          <c:idx val="1"/>
          <c:order val="1"/>
          <c:tx>
            <c:v>2018 Projections</c:v>
          </c:tx>
          <c:spPr>
            <a:ln w="25400" cap="rnd">
              <a:solidFill>
                <a:schemeClr val="tx2"/>
              </a:solidFill>
              <a:prstDash val="dash"/>
              <a:round/>
            </a:ln>
            <a:effectLst/>
          </c:spPr>
          <c:marker>
            <c:symbol val="none"/>
          </c:marker>
          <c:xVal>
            <c:numRef>
              <c:f>Comparisons!$BC$32:$BC$43</c:f>
              <c:numCache>
                <c:formatCode>General</c:formatCode>
                <c:ptCount val="12"/>
                <c:pt idx="0">
                  <c:v>2018</c:v>
                </c:pt>
                <c:pt idx="1">
                  <c:v>2019</c:v>
                </c:pt>
                <c:pt idx="2">
                  <c:v>2020</c:v>
                </c:pt>
                <c:pt idx="3">
                  <c:v>2021</c:v>
                </c:pt>
                <c:pt idx="4">
                  <c:v>2022</c:v>
                </c:pt>
                <c:pt idx="5">
                  <c:v>2023</c:v>
                </c:pt>
                <c:pt idx="6">
                  <c:v>2024</c:v>
                </c:pt>
                <c:pt idx="7">
                  <c:v>2025</c:v>
                </c:pt>
                <c:pt idx="8">
                  <c:v>2026</c:v>
                </c:pt>
                <c:pt idx="9">
                  <c:v>2027</c:v>
                </c:pt>
                <c:pt idx="10">
                  <c:v>2028</c:v>
                </c:pt>
                <c:pt idx="11">
                  <c:v>2029</c:v>
                </c:pt>
              </c:numCache>
            </c:numRef>
          </c:xVal>
          <c:yVal>
            <c:numRef>
              <c:f>Comparisons!$BD$32:$BD$43</c:f>
              <c:numCache>
                <c:formatCode>_(* #,##0_);_(* \(#,##0\);_(* "-"??_);_(@_)</c:formatCode>
                <c:ptCount val="12"/>
                <c:pt idx="0">
                  <c:v>814000</c:v>
                </c:pt>
                <c:pt idx="1">
                  <c:v>816000</c:v>
                </c:pt>
                <c:pt idx="2">
                  <c:v>820000</c:v>
                </c:pt>
                <c:pt idx="3">
                  <c:v>821000</c:v>
                </c:pt>
                <c:pt idx="4">
                  <c:v>822000</c:v>
                </c:pt>
                <c:pt idx="5">
                  <c:v>824000</c:v>
                </c:pt>
                <c:pt idx="6">
                  <c:v>826000</c:v>
                </c:pt>
                <c:pt idx="7">
                  <c:v>829000</c:v>
                </c:pt>
                <c:pt idx="8">
                  <c:v>831000</c:v>
                </c:pt>
                <c:pt idx="9">
                  <c:v>835000</c:v>
                </c:pt>
                <c:pt idx="10">
                  <c:v>836000</c:v>
                </c:pt>
                <c:pt idx="11">
                  <c:v>837000</c:v>
                </c:pt>
              </c:numCache>
            </c:numRef>
          </c:yVal>
          <c:smooth val="0"/>
          <c:extLst>
            <c:ext xmlns:c16="http://schemas.microsoft.com/office/drawing/2014/chart" uri="{C3380CC4-5D6E-409C-BE32-E72D297353CC}">
              <c16:uniqueId val="{00000001-5BDB-46AF-883F-A18BF97C4A52}"/>
            </c:ext>
          </c:extLst>
        </c:ser>
        <c:ser>
          <c:idx val="2"/>
          <c:order val="2"/>
          <c:tx>
            <c:v>2016 Projections</c:v>
          </c:tx>
          <c:spPr>
            <a:ln w="19050" cap="rnd">
              <a:solidFill>
                <a:schemeClr val="accent6"/>
              </a:solidFill>
              <a:prstDash val="sysDash"/>
              <a:round/>
            </a:ln>
            <a:effectLst/>
          </c:spPr>
          <c:marker>
            <c:symbol val="none"/>
          </c:marker>
          <c:dPt>
            <c:idx val="8"/>
            <c:marker>
              <c:symbol val="none"/>
            </c:marker>
            <c:bubble3D val="0"/>
            <c:extLst>
              <c:ext xmlns:c16="http://schemas.microsoft.com/office/drawing/2014/chart" uri="{C3380CC4-5D6E-409C-BE32-E72D297353CC}">
                <c16:uniqueId val="{00000001-8ACA-4F66-86C8-0685DBD0EE1F}"/>
              </c:ext>
            </c:extLst>
          </c:dPt>
          <c:xVal>
            <c:numRef>
              <c:f>Comparisons!$BC$30:$BC$41</c:f>
              <c:numCache>
                <c:formatCode>General</c:formatCode>
                <c:ptCount val="12"/>
                <c:pt idx="0">
                  <c:v>2016</c:v>
                </c:pt>
                <c:pt idx="1">
                  <c:v>2017</c:v>
                </c:pt>
                <c:pt idx="2">
                  <c:v>2018</c:v>
                </c:pt>
                <c:pt idx="3">
                  <c:v>2019</c:v>
                </c:pt>
                <c:pt idx="4">
                  <c:v>2020</c:v>
                </c:pt>
                <c:pt idx="5">
                  <c:v>2021</c:v>
                </c:pt>
                <c:pt idx="6">
                  <c:v>2022</c:v>
                </c:pt>
                <c:pt idx="7">
                  <c:v>2023</c:v>
                </c:pt>
                <c:pt idx="8">
                  <c:v>2024</c:v>
                </c:pt>
                <c:pt idx="9">
                  <c:v>2025</c:v>
                </c:pt>
                <c:pt idx="10">
                  <c:v>2026</c:v>
                </c:pt>
                <c:pt idx="11">
                  <c:v>2027</c:v>
                </c:pt>
              </c:numCache>
            </c:numRef>
          </c:xVal>
          <c:yVal>
            <c:numRef>
              <c:f>Comparisons!$BE$30:$BE$41</c:f>
              <c:numCache>
                <c:formatCode>_(* #,##0_);_(* \(#,##0\);_(* "-"??_);_(@_)</c:formatCode>
                <c:ptCount val="12"/>
                <c:pt idx="0">
                  <c:v>769000</c:v>
                </c:pt>
                <c:pt idx="1">
                  <c:v>773000</c:v>
                </c:pt>
                <c:pt idx="2">
                  <c:v>790000</c:v>
                </c:pt>
                <c:pt idx="3">
                  <c:v>802000</c:v>
                </c:pt>
                <c:pt idx="4">
                  <c:v>818000</c:v>
                </c:pt>
                <c:pt idx="5">
                  <c:v>837000</c:v>
                </c:pt>
                <c:pt idx="6">
                  <c:v>857000</c:v>
                </c:pt>
                <c:pt idx="7">
                  <c:v>874000</c:v>
                </c:pt>
                <c:pt idx="8">
                  <c:v>890000</c:v>
                </c:pt>
                <c:pt idx="9">
                  <c:v>903000</c:v>
                </c:pt>
                <c:pt idx="10">
                  <c:v>913000</c:v>
                </c:pt>
                <c:pt idx="11">
                  <c:v>922000</c:v>
                </c:pt>
              </c:numCache>
            </c:numRef>
          </c:yVal>
          <c:smooth val="0"/>
          <c:extLst>
            <c:ext xmlns:c16="http://schemas.microsoft.com/office/drawing/2014/chart" uri="{C3380CC4-5D6E-409C-BE32-E72D297353CC}">
              <c16:uniqueId val="{00000002-5BDB-46AF-883F-A18BF97C4A52}"/>
            </c:ext>
          </c:extLst>
        </c:ser>
        <c:ser>
          <c:idx val="3"/>
          <c:order val="3"/>
          <c:tx>
            <c:v>2013 Projections</c:v>
          </c:tx>
          <c:spPr>
            <a:ln w="19050" cap="rnd">
              <a:solidFill>
                <a:schemeClr val="accent2"/>
              </a:solidFill>
              <a:prstDash val="sysDot"/>
              <a:round/>
            </a:ln>
            <a:effectLst/>
          </c:spPr>
          <c:marker>
            <c:symbol val="none"/>
          </c:marker>
          <c:dPt>
            <c:idx val="11"/>
            <c:marker>
              <c:symbol val="none"/>
            </c:marker>
            <c:bubble3D val="0"/>
            <c:extLst>
              <c:ext xmlns:c16="http://schemas.microsoft.com/office/drawing/2014/chart" uri="{C3380CC4-5D6E-409C-BE32-E72D297353CC}">
                <c16:uniqueId val="{00000000-8ACA-4F66-86C8-0685DBD0EE1F}"/>
              </c:ext>
            </c:extLst>
          </c:dPt>
          <c:xVal>
            <c:numRef>
              <c:f>Comparisons!$BC$27:$BC$38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xVal>
          <c:yVal>
            <c:numRef>
              <c:f>Comparisons!$BF$27:$BF$38</c:f>
              <c:numCache>
                <c:formatCode>_(* #,##0_);_(* \(#,##0\);_(* "-"??_);_(@_)</c:formatCode>
                <c:ptCount val="12"/>
                <c:pt idx="0">
                  <c:v>762000</c:v>
                </c:pt>
                <c:pt idx="1">
                  <c:v>791000</c:v>
                </c:pt>
                <c:pt idx="2">
                  <c:v>821000</c:v>
                </c:pt>
                <c:pt idx="3">
                  <c:v>844000</c:v>
                </c:pt>
                <c:pt idx="4">
                  <c:v>867000</c:v>
                </c:pt>
                <c:pt idx="5">
                  <c:v>892000</c:v>
                </c:pt>
                <c:pt idx="6">
                  <c:v>915000</c:v>
                </c:pt>
                <c:pt idx="7">
                  <c:v>935000</c:v>
                </c:pt>
                <c:pt idx="8">
                  <c:v>957000</c:v>
                </c:pt>
                <c:pt idx="9">
                  <c:v>981000</c:v>
                </c:pt>
                <c:pt idx="10">
                  <c:v>1007000</c:v>
                </c:pt>
                <c:pt idx="11">
                  <c:v>1032000</c:v>
                </c:pt>
              </c:numCache>
            </c:numRef>
          </c:yVal>
          <c:smooth val="0"/>
          <c:extLst>
            <c:ext xmlns:c16="http://schemas.microsoft.com/office/drawing/2014/chart" uri="{C3380CC4-5D6E-409C-BE32-E72D297353CC}">
              <c16:uniqueId val="{00000003-5BDB-46AF-883F-A18BF97C4A52}"/>
            </c:ext>
          </c:extLst>
        </c:ser>
        <c:dLbls>
          <c:showLegendKey val="0"/>
          <c:showVal val="0"/>
          <c:showCatName val="0"/>
          <c:showSerName val="0"/>
          <c:showPercent val="0"/>
          <c:showBubbleSize val="0"/>
        </c:dLbls>
        <c:axId val="736177152"/>
        <c:axId val="736180432"/>
      </c:scatterChart>
      <c:valAx>
        <c:axId val="736177152"/>
        <c:scaling>
          <c:orientation val="minMax"/>
          <c:min val="2004"/>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36180432"/>
        <c:crosses val="autoZero"/>
        <c:crossBetween val="midCat"/>
        <c:majorUnit val="4"/>
      </c:valAx>
      <c:valAx>
        <c:axId val="736180432"/>
        <c:scaling>
          <c:orientation val="minMax"/>
          <c:min val="550000"/>
        </c:scaling>
        <c:delete val="0"/>
        <c:axPos val="l"/>
        <c:numFmt formatCode="#,&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36177152"/>
        <c:crosses val="autoZero"/>
        <c:crossBetween val="midCat"/>
        <c:majorUnit val="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42820136176806E-2"/>
          <c:y val="5.0306520474069638E-2"/>
          <c:w val="0.84085157700521318"/>
          <c:h val="0.83972748596022817"/>
        </c:manualLayout>
      </c:layout>
      <c:bubbleChart>
        <c:varyColors val="0"/>
        <c:ser>
          <c:idx val="0"/>
          <c:order val="0"/>
          <c:spPr>
            <a:solidFill>
              <a:schemeClr val="accent1">
                <a:alpha val="50000"/>
              </a:schemeClr>
            </a:solidFill>
            <a:ln>
              <a:noFill/>
            </a:ln>
          </c:spPr>
          <c:invertIfNegative val="0"/>
          <c:dPt>
            <c:idx val="29"/>
            <c:invertIfNegative val="0"/>
            <c:bubble3D val="0"/>
            <c:spPr>
              <a:solidFill>
                <a:schemeClr val="accent5"/>
              </a:solidFill>
              <a:ln>
                <a:solidFill>
                  <a:schemeClr val="bg1"/>
                </a:solidFill>
              </a:ln>
            </c:spPr>
            <c:extLst>
              <c:ext xmlns:c16="http://schemas.microsoft.com/office/drawing/2014/chart" uri="{C3380CC4-5D6E-409C-BE32-E72D297353CC}">
                <c16:uniqueId val="{00000001-0A28-4E67-8BBF-720ADE44359A}"/>
              </c:ext>
            </c:extLst>
          </c:dPt>
          <c:dPt>
            <c:idx val="30"/>
            <c:invertIfNegative val="0"/>
            <c:bubble3D val="0"/>
            <c:spPr>
              <a:solidFill>
                <a:schemeClr val="accent5"/>
              </a:solidFill>
              <a:ln>
                <a:solidFill>
                  <a:schemeClr val="bg1"/>
                </a:solidFill>
              </a:ln>
            </c:spPr>
            <c:extLst>
              <c:ext xmlns:c16="http://schemas.microsoft.com/office/drawing/2014/chart" uri="{C3380CC4-5D6E-409C-BE32-E72D297353CC}">
                <c16:uniqueId val="{00000003-0A28-4E67-8BBF-720ADE44359A}"/>
              </c:ext>
            </c:extLst>
          </c:dPt>
          <c:dPt>
            <c:idx val="31"/>
            <c:invertIfNegative val="0"/>
            <c:bubble3D val="0"/>
            <c:spPr>
              <a:solidFill>
                <a:schemeClr val="accent5"/>
              </a:solidFill>
              <a:ln>
                <a:solidFill>
                  <a:schemeClr val="bg1"/>
                </a:solidFill>
              </a:ln>
            </c:spPr>
            <c:extLst>
              <c:ext xmlns:c16="http://schemas.microsoft.com/office/drawing/2014/chart" uri="{C3380CC4-5D6E-409C-BE32-E72D297353CC}">
                <c16:uniqueId val="{00000005-0A28-4E67-8BBF-720ADE44359A}"/>
              </c:ext>
            </c:extLst>
          </c:dPt>
          <c:dPt>
            <c:idx val="32"/>
            <c:invertIfNegative val="0"/>
            <c:bubble3D val="0"/>
            <c:spPr>
              <a:solidFill>
                <a:schemeClr val="accent5"/>
              </a:solidFill>
              <a:ln>
                <a:solidFill>
                  <a:schemeClr val="bg1"/>
                </a:solidFill>
              </a:ln>
            </c:spPr>
            <c:extLst>
              <c:ext xmlns:c16="http://schemas.microsoft.com/office/drawing/2014/chart" uri="{C3380CC4-5D6E-409C-BE32-E72D297353CC}">
                <c16:uniqueId val="{00000007-0A28-4E67-8BBF-720ADE44359A}"/>
              </c:ext>
            </c:extLst>
          </c:dPt>
          <c:dPt>
            <c:idx val="33"/>
            <c:invertIfNegative val="0"/>
            <c:bubble3D val="0"/>
            <c:spPr>
              <a:solidFill>
                <a:schemeClr val="accent5"/>
              </a:solidFill>
              <a:ln>
                <a:solidFill>
                  <a:schemeClr val="bg1"/>
                </a:solidFill>
              </a:ln>
            </c:spPr>
            <c:extLst>
              <c:ext xmlns:c16="http://schemas.microsoft.com/office/drawing/2014/chart" uri="{C3380CC4-5D6E-409C-BE32-E72D297353CC}">
                <c16:uniqueId val="{00000009-0A28-4E67-8BBF-720ADE44359A}"/>
              </c:ext>
            </c:extLst>
          </c:dPt>
          <c:dPt>
            <c:idx val="34"/>
            <c:invertIfNegative val="0"/>
            <c:bubble3D val="0"/>
            <c:spPr>
              <a:solidFill>
                <a:schemeClr val="accent5"/>
              </a:solidFill>
              <a:ln>
                <a:solidFill>
                  <a:schemeClr val="bg1"/>
                </a:solidFill>
              </a:ln>
            </c:spPr>
            <c:extLst>
              <c:ext xmlns:c16="http://schemas.microsoft.com/office/drawing/2014/chart" uri="{C3380CC4-5D6E-409C-BE32-E72D297353CC}">
                <c16:uniqueId val="{0000000B-0A28-4E67-8BBF-720ADE44359A}"/>
              </c:ext>
            </c:extLst>
          </c:dPt>
          <c:dPt>
            <c:idx val="35"/>
            <c:invertIfNegative val="0"/>
            <c:bubble3D val="0"/>
            <c:spPr>
              <a:solidFill>
                <a:schemeClr val="accent1">
                  <a:alpha val="50000"/>
                </a:schemeClr>
              </a:solidFill>
              <a:ln w="19050">
                <a:solidFill>
                  <a:schemeClr val="accent5"/>
                </a:solidFill>
              </a:ln>
            </c:spPr>
            <c:extLst>
              <c:ext xmlns:c16="http://schemas.microsoft.com/office/drawing/2014/chart" uri="{C3380CC4-5D6E-409C-BE32-E72D297353CC}">
                <c16:uniqueId val="{0000000D-0A28-4E67-8BBF-720ADE44359A}"/>
              </c:ext>
            </c:extLst>
          </c:dPt>
          <c:dPt>
            <c:idx val="36"/>
            <c:invertIfNegative val="0"/>
            <c:bubble3D val="0"/>
            <c:spPr>
              <a:solidFill>
                <a:schemeClr val="accent5"/>
              </a:solidFill>
              <a:ln>
                <a:noFill/>
              </a:ln>
            </c:spPr>
            <c:extLst>
              <c:ext xmlns:c16="http://schemas.microsoft.com/office/drawing/2014/chart" uri="{C3380CC4-5D6E-409C-BE32-E72D297353CC}">
                <c16:uniqueId val="{0000000F-0A28-4E67-8BBF-720ADE44359A}"/>
              </c:ext>
            </c:extLst>
          </c:dPt>
          <c:xVal>
            <c:numRef>
              <c:f>Sheet1!$F$3:$F$39</c:f>
              <c:numCache>
                <c:formatCode>General</c:formatCode>
                <c:ptCount val="37"/>
                <c:pt idx="2">
                  <c:v>40</c:v>
                </c:pt>
                <c:pt idx="3">
                  <c:v>58</c:v>
                </c:pt>
                <c:pt idx="4">
                  <c:v>577</c:v>
                </c:pt>
                <c:pt idx="5">
                  <c:v>1444</c:v>
                </c:pt>
                <c:pt idx="6">
                  <c:v>1976</c:v>
                </c:pt>
                <c:pt idx="7">
                  <c:v>1938</c:v>
                </c:pt>
                <c:pt idx="8">
                  <c:v>3286</c:v>
                </c:pt>
                <c:pt idx="9">
                  <c:v>2634</c:v>
                </c:pt>
                <c:pt idx="10">
                  <c:v>3259</c:v>
                </c:pt>
                <c:pt idx="11">
                  <c:v>3735</c:v>
                </c:pt>
                <c:pt idx="12">
                  <c:v>4121</c:v>
                </c:pt>
                <c:pt idx="13">
                  <c:v>3835</c:v>
                </c:pt>
                <c:pt idx="14">
                  <c:v>7023</c:v>
                </c:pt>
                <c:pt idx="15">
                  <c:v>7053</c:v>
                </c:pt>
                <c:pt idx="16">
                  <c:v>5025</c:v>
                </c:pt>
                <c:pt idx="17">
                  <c:v>8181</c:v>
                </c:pt>
                <c:pt idx="18">
                  <c:v>9783</c:v>
                </c:pt>
                <c:pt idx="19">
                  <c:v>7157</c:v>
                </c:pt>
                <c:pt idx="20">
                  <c:v>7001</c:v>
                </c:pt>
                <c:pt idx="21">
                  <c:v>8043</c:v>
                </c:pt>
                <c:pt idx="22">
                  <c:v>8842</c:v>
                </c:pt>
                <c:pt idx="23">
                  <c:v>9163</c:v>
                </c:pt>
                <c:pt idx="24">
                  <c:v>15965</c:v>
                </c:pt>
                <c:pt idx="25">
                  <c:v>13729</c:v>
                </c:pt>
                <c:pt idx="26">
                  <c:v>17813</c:v>
                </c:pt>
                <c:pt idx="27">
                  <c:v>18117</c:v>
                </c:pt>
                <c:pt idx="28">
                  <c:v>29809</c:v>
                </c:pt>
                <c:pt idx="29">
                  <c:v>54926</c:v>
                </c:pt>
                <c:pt idx="30">
                  <c:v>43860</c:v>
                </c:pt>
                <c:pt idx="31">
                  <c:v>23105</c:v>
                </c:pt>
                <c:pt idx="32">
                  <c:v>41617</c:v>
                </c:pt>
                <c:pt idx="33">
                  <c:v>70048</c:v>
                </c:pt>
                <c:pt idx="34">
                  <c:v>124383</c:v>
                </c:pt>
                <c:pt idx="35">
                  <c:v>168687</c:v>
                </c:pt>
                <c:pt idx="36">
                  <c:v>152309</c:v>
                </c:pt>
              </c:numCache>
            </c:numRef>
          </c:xVal>
          <c:yVal>
            <c:numRef>
              <c:f>Sheet1!$G$3:$G$39</c:f>
              <c:numCache>
                <c:formatCode>General</c:formatCode>
                <c:ptCount val="37"/>
                <c:pt idx="2">
                  <c:v>6.124826522525173E-2</c:v>
                </c:pt>
                <c:pt idx="3">
                  <c:v>-0.19041933241666265</c:v>
                </c:pt>
                <c:pt idx="4">
                  <c:v>2.4501372587716341E-2</c:v>
                </c:pt>
                <c:pt idx="5">
                  <c:v>6.5831358606090795E-2</c:v>
                </c:pt>
                <c:pt idx="6">
                  <c:v>1.9770700255993701E-2</c:v>
                </c:pt>
                <c:pt idx="7">
                  <c:v>1.3045411654596828E-2</c:v>
                </c:pt>
                <c:pt idx="8">
                  <c:v>-1.8073042704642051E-2</c:v>
                </c:pt>
                <c:pt idx="9">
                  <c:v>3.6843759921420638E-2</c:v>
                </c:pt>
                <c:pt idx="10">
                  <c:v>7.7455101438994367E-2</c:v>
                </c:pt>
                <c:pt idx="11">
                  <c:v>1.1516822250944969E-2</c:v>
                </c:pt>
                <c:pt idx="12">
                  <c:v>4.4368313717976005E-2</c:v>
                </c:pt>
                <c:pt idx="13">
                  <c:v>6.6306070181078924E-2</c:v>
                </c:pt>
                <c:pt idx="14">
                  <c:v>4.8022719552995863E-3</c:v>
                </c:pt>
                <c:pt idx="15">
                  <c:v>3.1512505294367221E-2</c:v>
                </c:pt>
                <c:pt idx="16">
                  <c:v>0.102441435538843</c:v>
                </c:pt>
                <c:pt idx="17">
                  <c:v>5.2742089600430475E-2</c:v>
                </c:pt>
                <c:pt idx="18">
                  <c:v>1.8501362012736555E-2</c:v>
                </c:pt>
                <c:pt idx="19">
                  <c:v>9.5744376694848032E-2</c:v>
                </c:pt>
                <c:pt idx="20">
                  <c:v>6.0266150121093265E-2</c:v>
                </c:pt>
                <c:pt idx="21">
                  <c:v>8.9348988549838193E-2</c:v>
                </c:pt>
                <c:pt idx="22">
                  <c:v>4.466009790111336E-2</c:v>
                </c:pt>
                <c:pt idx="23">
                  <c:v>0.10337760517278261</c:v>
                </c:pt>
                <c:pt idx="24">
                  <c:v>2.7069140144839965E-2</c:v>
                </c:pt>
                <c:pt idx="25">
                  <c:v>7.6393243575676673E-2</c:v>
                </c:pt>
                <c:pt idx="26">
                  <c:v>3.4025741705846269E-2</c:v>
                </c:pt>
                <c:pt idx="27">
                  <c:v>4.5576582918595232E-2</c:v>
                </c:pt>
                <c:pt idx="28">
                  <c:v>5.4998804702697468E-2</c:v>
                </c:pt>
                <c:pt idx="29">
                  <c:v>2.0557765386581606E-2</c:v>
                </c:pt>
                <c:pt idx="30">
                  <c:v>5.756039982935568E-2</c:v>
                </c:pt>
                <c:pt idx="31">
                  <c:v>5.922229214789132E-2</c:v>
                </c:pt>
                <c:pt idx="32">
                  <c:v>5.6749393202876419E-2</c:v>
                </c:pt>
                <c:pt idx="33">
                  <c:v>3.829388733030159E-2</c:v>
                </c:pt>
                <c:pt idx="34">
                  <c:v>3.78636990153145E-2</c:v>
                </c:pt>
                <c:pt idx="35">
                  <c:v>-9.8930188199902735E-3</c:v>
                </c:pt>
                <c:pt idx="36">
                  <c:v>7.98472428046062E-2</c:v>
                </c:pt>
              </c:numCache>
            </c:numRef>
          </c:yVal>
          <c:bubbleSize>
            <c:numRef>
              <c:f>Sheet1!$H$3:$H$39</c:f>
              <c:numCache>
                <c:formatCode>General</c:formatCode>
                <c:ptCount val="37"/>
                <c:pt idx="2">
                  <c:v>12</c:v>
                </c:pt>
                <c:pt idx="3">
                  <c:v>-148</c:v>
                </c:pt>
                <c:pt idx="4">
                  <c:v>78</c:v>
                </c:pt>
                <c:pt idx="5">
                  <c:v>459</c:v>
                </c:pt>
                <c:pt idx="6">
                  <c:v>219</c:v>
                </c:pt>
                <c:pt idx="7">
                  <c:v>145</c:v>
                </c:pt>
                <c:pt idx="8">
                  <c:v>-380</c:v>
                </c:pt>
                <c:pt idx="9">
                  <c:v>514</c:v>
                </c:pt>
                <c:pt idx="10">
                  <c:v>1176</c:v>
                </c:pt>
                <c:pt idx="11">
                  <c:v>248</c:v>
                </c:pt>
                <c:pt idx="12">
                  <c:v>945</c:v>
                </c:pt>
                <c:pt idx="13">
                  <c:v>1226</c:v>
                </c:pt>
                <c:pt idx="14">
                  <c:v>199</c:v>
                </c:pt>
                <c:pt idx="15">
                  <c:v>1198</c:v>
                </c:pt>
                <c:pt idx="16">
                  <c:v>2226</c:v>
                </c:pt>
                <c:pt idx="17">
                  <c:v>2171</c:v>
                </c:pt>
                <c:pt idx="18">
                  <c:v>1019</c:v>
                </c:pt>
                <c:pt idx="19">
                  <c:v>3022</c:v>
                </c:pt>
                <c:pt idx="20">
                  <c:v>2073</c:v>
                </c:pt>
                <c:pt idx="21">
                  <c:v>3230</c:v>
                </c:pt>
                <c:pt idx="22">
                  <c:v>2039</c:v>
                </c:pt>
                <c:pt idx="23">
                  <c:v>4085</c:v>
                </c:pt>
                <c:pt idx="24">
                  <c:v>2364</c:v>
                </c:pt>
                <c:pt idx="25">
                  <c:v>4902</c:v>
                </c:pt>
                <c:pt idx="26">
                  <c:v>3240</c:v>
                </c:pt>
                <c:pt idx="27">
                  <c:v>4251</c:v>
                </c:pt>
                <c:pt idx="28">
                  <c:v>8190</c:v>
                </c:pt>
                <c:pt idx="29">
                  <c:v>6313</c:v>
                </c:pt>
                <c:pt idx="30">
                  <c:v>12510</c:v>
                </c:pt>
                <c:pt idx="31">
                  <c:v>6745</c:v>
                </c:pt>
                <c:pt idx="32">
                  <c:v>11733</c:v>
                </c:pt>
                <c:pt idx="33">
                  <c:v>14140</c:v>
                </c:pt>
                <c:pt idx="34">
                  <c:v>24861</c:v>
                </c:pt>
                <c:pt idx="35">
                  <c:v>-10369</c:v>
                </c:pt>
                <c:pt idx="36">
                  <c:v>56247</c:v>
                </c:pt>
              </c:numCache>
            </c:numRef>
          </c:bubbleSize>
          <c:bubble3D val="0"/>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2007-2013</c:v>
                      </c:pt>
                    </c:strCache>
                  </c:strRef>
                </c15:tx>
              </c15:filteredSeriesTitle>
            </c:ext>
            <c:ext xmlns:c16="http://schemas.microsoft.com/office/drawing/2014/chart" uri="{C3380CC4-5D6E-409C-BE32-E72D297353CC}">
              <c16:uniqueId val="{00000004-16A0-4047-A20D-B784C79802B0}"/>
            </c:ext>
          </c:extLst>
        </c:ser>
        <c:dLbls>
          <c:showLegendKey val="0"/>
          <c:showVal val="0"/>
          <c:showCatName val="0"/>
          <c:showSerName val="0"/>
          <c:showPercent val="0"/>
          <c:showBubbleSize val="0"/>
        </c:dLbls>
        <c:bubbleScale val="100"/>
        <c:showNegBubbles val="1"/>
        <c:axId val="593074864"/>
        <c:axId val="593075256"/>
      </c:bubbleChart>
      <c:valAx>
        <c:axId val="593074864"/>
        <c:scaling>
          <c:orientation val="minMax"/>
          <c:min val="0"/>
        </c:scaling>
        <c:delete val="0"/>
        <c:axPos val="b"/>
        <c:title>
          <c:tx>
            <c:rich>
              <a:bodyPr/>
              <a:lstStyle/>
              <a:p>
                <a:pPr>
                  <a:defRPr sz="700" b="0"/>
                </a:pPr>
                <a:r>
                  <a:rPr lang="en-US" sz="700" b="0" i="1" dirty="0"/>
                  <a:t>Number of Degrees Conferred</a:t>
                </a:r>
                <a:r>
                  <a:rPr lang="en-US" sz="700" b="0" i="1" baseline="0" dirty="0"/>
                  <a:t> in</a:t>
                </a:r>
                <a:r>
                  <a:rPr lang="en-US" sz="700" b="0" i="1" dirty="0"/>
                  <a:t> 2013</a:t>
                </a:r>
              </a:p>
            </c:rich>
          </c:tx>
          <c:layout>
            <c:manualLayout>
              <c:xMode val="edge"/>
              <c:yMode val="edge"/>
              <c:x val="0.33439153439153435"/>
              <c:y val="0.95940477255042012"/>
            </c:manualLayout>
          </c:layout>
          <c:overlay val="0"/>
        </c:title>
        <c:numFmt formatCode="#,##0" sourceLinked="0"/>
        <c:majorTickMark val="none"/>
        <c:minorTickMark val="none"/>
        <c:tickLblPos val="low"/>
        <c:spPr>
          <a:ln>
            <a:solidFill>
              <a:schemeClr val="tx1"/>
            </a:solidFill>
            <a:miter lim="800000"/>
          </a:ln>
        </c:spPr>
        <c:txPr>
          <a:bodyPr/>
          <a:lstStyle/>
          <a:p>
            <a:pPr>
              <a:defRPr sz="700" b="0" i="0">
                <a:solidFill>
                  <a:schemeClr val="tx1"/>
                </a:solidFill>
              </a:defRPr>
            </a:pPr>
            <a:endParaRPr lang="en-US"/>
          </a:p>
        </c:txPr>
        <c:crossAx val="593075256"/>
        <c:crosses val="autoZero"/>
        <c:crossBetween val="midCat"/>
      </c:valAx>
      <c:valAx>
        <c:axId val="593075256"/>
        <c:scaling>
          <c:orientation val="minMax"/>
          <c:max val="0.25"/>
          <c:min val="-0.1"/>
        </c:scaling>
        <c:delete val="0"/>
        <c:axPos val="l"/>
        <c:majorGridlines>
          <c:spPr>
            <a:ln>
              <a:noFill/>
            </a:ln>
          </c:spPr>
        </c:majorGridlines>
        <c:numFmt formatCode="0%" sourceLinked="0"/>
        <c:majorTickMark val="none"/>
        <c:minorTickMark val="none"/>
        <c:tickLblPos val="nextTo"/>
        <c:spPr>
          <a:ln>
            <a:solidFill>
              <a:schemeClr val="tx1"/>
            </a:solidFill>
            <a:miter lim="800000"/>
          </a:ln>
        </c:spPr>
        <c:txPr>
          <a:bodyPr/>
          <a:lstStyle/>
          <a:p>
            <a:pPr>
              <a:defRPr sz="700" b="0" i="0">
                <a:solidFill>
                  <a:schemeClr val="tx1"/>
                </a:solidFill>
              </a:defRPr>
            </a:pPr>
            <a:endParaRPr lang="en-US"/>
          </a:p>
        </c:txPr>
        <c:crossAx val="593074864"/>
        <c:crosses val="autoZero"/>
        <c:crossBetween val="midCat"/>
        <c:majorUnit val="5.000000000000001E-2"/>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42820136176806E-2"/>
          <c:y val="5.0306520474069638E-2"/>
          <c:w val="0.84085157700521318"/>
          <c:h val="0.83972748596022817"/>
        </c:manualLayout>
      </c:layout>
      <c:bubbleChart>
        <c:varyColors val="0"/>
        <c:ser>
          <c:idx val="0"/>
          <c:order val="0"/>
          <c:spPr>
            <a:solidFill>
              <a:schemeClr val="accent2">
                <a:alpha val="50000"/>
              </a:schemeClr>
            </a:solidFill>
            <a:ln w="12700">
              <a:noFill/>
              <a:miter lim="800000"/>
            </a:ln>
          </c:spPr>
          <c:invertIfNegative val="0"/>
          <c:dPt>
            <c:idx val="0"/>
            <c:invertIfNegative val="0"/>
            <c:bubble3D val="0"/>
            <c:spPr>
              <a:solidFill>
                <a:schemeClr val="accent5"/>
              </a:solidFill>
              <a:ln w="12700">
                <a:noFill/>
                <a:miter lim="800000"/>
              </a:ln>
            </c:spPr>
            <c:extLst>
              <c:ext xmlns:c16="http://schemas.microsoft.com/office/drawing/2014/chart" uri="{C3380CC4-5D6E-409C-BE32-E72D297353CC}">
                <c16:uniqueId val="{00000001-16A0-4047-A20D-B784C79802B0}"/>
              </c:ext>
            </c:extLst>
          </c:dPt>
          <c:dPt>
            <c:idx val="1"/>
            <c:invertIfNegative val="0"/>
            <c:bubble3D val="0"/>
            <c:spPr>
              <a:solidFill>
                <a:schemeClr val="accent2">
                  <a:alpha val="50000"/>
                </a:schemeClr>
              </a:solidFill>
              <a:ln w="19050">
                <a:solidFill>
                  <a:schemeClr val="accent5"/>
                </a:solidFill>
                <a:miter lim="800000"/>
              </a:ln>
            </c:spPr>
            <c:extLst>
              <c:ext xmlns:c16="http://schemas.microsoft.com/office/drawing/2014/chart" uri="{C3380CC4-5D6E-409C-BE32-E72D297353CC}">
                <c16:uniqueId val="{00000002-16A0-4047-A20D-B784C79802B0}"/>
              </c:ext>
            </c:extLst>
          </c:dPt>
          <c:dPt>
            <c:idx val="2"/>
            <c:invertIfNegative val="0"/>
            <c:bubble3D val="0"/>
            <c:spPr>
              <a:solidFill>
                <a:schemeClr val="accent2">
                  <a:alpha val="50000"/>
                </a:schemeClr>
              </a:solidFill>
              <a:ln w="19050">
                <a:solidFill>
                  <a:schemeClr val="accent5"/>
                </a:solidFill>
                <a:miter lim="800000"/>
              </a:ln>
            </c:spPr>
            <c:extLst>
              <c:ext xmlns:c16="http://schemas.microsoft.com/office/drawing/2014/chart" uri="{C3380CC4-5D6E-409C-BE32-E72D297353CC}">
                <c16:uniqueId val="{00000003-16A0-4047-A20D-B784C79802B0}"/>
              </c:ext>
            </c:extLst>
          </c:dPt>
          <c:dPt>
            <c:idx val="3"/>
            <c:invertIfNegative val="0"/>
            <c:bubble3D val="0"/>
            <c:spPr>
              <a:solidFill>
                <a:schemeClr val="accent5"/>
              </a:solidFill>
              <a:ln w="12700">
                <a:noFill/>
                <a:miter lim="800000"/>
              </a:ln>
            </c:spPr>
            <c:extLst>
              <c:ext xmlns:c16="http://schemas.microsoft.com/office/drawing/2014/chart" uri="{C3380CC4-5D6E-409C-BE32-E72D297353CC}">
                <c16:uniqueId val="{00000004-65EF-417B-9C6A-5FEFA01CF57F}"/>
              </c:ext>
            </c:extLst>
          </c:dPt>
          <c:dPt>
            <c:idx val="4"/>
            <c:invertIfNegative val="0"/>
            <c:bubble3D val="0"/>
            <c:spPr>
              <a:solidFill>
                <a:schemeClr val="accent5"/>
              </a:solidFill>
              <a:ln w="12700">
                <a:noFill/>
                <a:miter lim="800000"/>
              </a:ln>
            </c:spPr>
            <c:extLst>
              <c:ext xmlns:c16="http://schemas.microsoft.com/office/drawing/2014/chart" uri="{C3380CC4-5D6E-409C-BE32-E72D297353CC}">
                <c16:uniqueId val="{0000000B-65EF-417B-9C6A-5FEFA01CF57F}"/>
              </c:ext>
            </c:extLst>
          </c:dPt>
          <c:dPt>
            <c:idx val="5"/>
            <c:invertIfNegative val="0"/>
            <c:bubble3D val="0"/>
            <c:spPr>
              <a:solidFill>
                <a:schemeClr val="accent5"/>
              </a:solidFill>
              <a:ln w="12700">
                <a:noFill/>
                <a:miter lim="800000"/>
              </a:ln>
            </c:spPr>
            <c:extLst>
              <c:ext xmlns:c16="http://schemas.microsoft.com/office/drawing/2014/chart" uri="{C3380CC4-5D6E-409C-BE32-E72D297353CC}">
                <c16:uniqueId val="{00000006-65EF-417B-9C6A-5FEFA01CF57F}"/>
              </c:ext>
            </c:extLst>
          </c:dPt>
          <c:dPt>
            <c:idx val="6"/>
            <c:invertIfNegative val="0"/>
            <c:bubble3D val="0"/>
            <c:spPr>
              <a:solidFill>
                <a:schemeClr val="accent5"/>
              </a:solidFill>
              <a:ln w="12700">
                <a:noFill/>
                <a:miter lim="800000"/>
              </a:ln>
            </c:spPr>
            <c:extLst>
              <c:ext xmlns:c16="http://schemas.microsoft.com/office/drawing/2014/chart" uri="{C3380CC4-5D6E-409C-BE32-E72D297353CC}">
                <c16:uniqueId val="{00000026-2CB3-4DD1-9170-CFB44948276E}"/>
              </c:ext>
            </c:extLst>
          </c:dPt>
          <c:dPt>
            <c:idx val="7"/>
            <c:invertIfNegative val="0"/>
            <c:bubble3D val="0"/>
            <c:spPr>
              <a:solidFill>
                <a:schemeClr val="accent2">
                  <a:alpha val="50000"/>
                </a:schemeClr>
              </a:solidFill>
              <a:ln w="19050">
                <a:solidFill>
                  <a:schemeClr val="accent5"/>
                </a:solidFill>
                <a:miter lim="800000"/>
              </a:ln>
            </c:spPr>
            <c:extLst>
              <c:ext xmlns:c16="http://schemas.microsoft.com/office/drawing/2014/chart" uri="{C3380CC4-5D6E-409C-BE32-E72D297353CC}">
                <c16:uniqueId val="{00000005-65EF-417B-9C6A-5FEFA01CF57F}"/>
              </c:ext>
            </c:extLst>
          </c:dPt>
          <c:dPt>
            <c:idx val="8"/>
            <c:invertIfNegative val="0"/>
            <c:bubble3D val="0"/>
            <c:extLst>
              <c:ext xmlns:c16="http://schemas.microsoft.com/office/drawing/2014/chart" uri="{C3380CC4-5D6E-409C-BE32-E72D297353CC}">
                <c16:uniqueId val="{00000002-3293-4694-9539-9B85D1A40781}"/>
              </c:ext>
            </c:extLst>
          </c:dPt>
          <c:dPt>
            <c:idx val="9"/>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1-3293-4694-9539-9B85D1A40781}"/>
              </c:ext>
            </c:extLst>
          </c:dPt>
          <c:dPt>
            <c:idx val="10"/>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C-06F6-49EC-BCFD-B3C984143585}"/>
              </c:ext>
            </c:extLst>
          </c:dPt>
          <c:dPt>
            <c:idx val="11"/>
            <c:invertIfNegative val="0"/>
            <c:bubble3D val="0"/>
            <c:extLst>
              <c:ext xmlns:c16="http://schemas.microsoft.com/office/drawing/2014/chart" uri="{C3380CC4-5D6E-409C-BE32-E72D297353CC}">
                <c16:uniqueId val="{0000000B-06F6-49EC-BCFD-B3C984143585}"/>
              </c:ext>
            </c:extLst>
          </c:dPt>
          <c:dPt>
            <c:idx val="12"/>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A-06F6-49EC-BCFD-B3C984143585}"/>
              </c:ext>
            </c:extLst>
          </c:dPt>
          <c:dPt>
            <c:idx val="18"/>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8-06F6-49EC-BCFD-B3C984143585}"/>
              </c:ext>
            </c:extLst>
          </c:dPt>
          <c:dPt>
            <c:idx val="19"/>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0-3293-4694-9539-9B85D1A40781}"/>
              </c:ext>
            </c:extLst>
          </c:dPt>
          <c:dPt>
            <c:idx val="20"/>
            <c:invertIfNegative val="0"/>
            <c:bubble3D val="0"/>
            <c:extLst>
              <c:ext xmlns:c16="http://schemas.microsoft.com/office/drawing/2014/chart" uri="{C3380CC4-5D6E-409C-BE32-E72D297353CC}">
                <c16:uniqueId val="{0000000E-06F6-49EC-BCFD-B3C984143585}"/>
              </c:ext>
            </c:extLst>
          </c:dPt>
          <c:dPt>
            <c:idx val="22"/>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6-06F6-49EC-BCFD-B3C984143585}"/>
              </c:ext>
            </c:extLst>
          </c:dPt>
          <c:dPt>
            <c:idx val="24"/>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D-06F6-49EC-BCFD-B3C984143585}"/>
              </c:ext>
            </c:extLst>
          </c:dPt>
          <c:dPt>
            <c:idx val="25"/>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9-06F6-49EC-BCFD-B3C984143585}"/>
              </c:ext>
            </c:extLst>
          </c:dPt>
          <c:dPt>
            <c:idx val="28"/>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7-06F6-49EC-BCFD-B3C984143585}"/>
              </c:ext>
            </c:extLst>
          </c:dPt>
          <c:dPt>
            <c:idx val="29"/>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0F-06F6-49EC-BCFD-B3C984143585}"/>
              </c:ext>
            </c:extLst>
          </c:dPt>
          <c:dPt>
            <c:idx val="30"/>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10-06F6-49EC-BCFD-B3C984143585}"/>
              </c:ext>
            </c:extLst>
          </c:dPt>
          <c:dPt>
            <c:idx val="32"/>
            <c:invertIfNegative val="0"/>
            <c:bubble3D val="0"/>
            <c:spPr>
              <a:solidFill>
                <a:schemeClr val="accent2">
                  <a:alpha val="50000"/>
                </a:schemeClr>
              </a:solidFill>
              <a:ln w="12700">
                <a:solidFill>
                  <a:schemeClr val="accent2"/>
                </a:solidFill>
                <a:miter lim="800000"/>
              </a:ln>
            </c:spPr>
            <c:extLst>
              <c:ext xmlns:c16="http://schemas.microsoft.com/office/drawing/2014/chart" uri="{C3380CC4-5D6E-409C-BE32-E72D297353CC}">
                <c16:uniqueId val="{00000011-06F6-49EC-BCFD-B3C984143585}"/>
              </c:ext>
            </c:extLst>
          </c:dPt>
          <c:xVal>
            <c:numRef>
              <c:f>Sheet1!$B$3:$B$41</c:f>
              <c:numCache>
                <c:formatCode>General</c:formatCode>
                <c:ptCount val="39"/>
                <c:pt idx="0">
                  <c:v>200148</c:v>
                </c:pt>
                <c:pt idx="1">
                  <c:v>150776</c:v>
                </c:pt>
                <c:pt idx="2">
                  <c:v>117543</c:v>
                </c:pt>
                <c:pt idx="3">
                  <c:v>79199</c:v>
                </c:pt>
                <c:pt idx="4">
                  <c:v>52628</c:v>
                </c:pt>
                <c:pt idx="5">
                  <c:v>47000</c:v>
                </c:pt>
                <c:pt idx="6">
                  <c:v>46907</c:v>
                </c:pt>
                <c:pt idx="7">
                  <c:v>44568</c:v>
                </c:pt>
                <c:pt idx="8">
                  <c:v>30017</c:v>
                </c:pt>
                <c:pt idx="9">
                  <c:v>17848</c:v>
                </c:pt>
                <c:pt idx="10">
                  <c:v>16941</c:v>
                </c:pt>
                <c:pt idx="11">
                  <c:v>17355</c:v>
                </c:pt>
                <c:pt idx="12">
                  <c:v>15204</c:v>
                </c:pt>
                <c:pt idx="13">
                  <c:v>10572</c:v>
                </c:pt>
                <c:pt idx="14">
                  <c:v>10341</c:v>
                </c:pt>
                <c:pt idx="15">
                  <c:v>10499</c:v>
                </c:pt>
                <c:pt idx="16">
                  <c:v>10235</c:v>
                </c:pt>
                <c:pt idx="17">
                  <c:v>9086</c:v>
                </c:pt>
                <c:pt idx="18">
                  <c:v>8347</c:v>
                </c:pt>
                <c:pt idx="19">
                  <c:v>7396</c:v>
                </c:pt>
                <c:pt idx="20">
                  <c:v>7551</c:v>
                </c:pt>
                <c:pt idx="21">
                  <c:v>7195</c:v>
                </c:pt>
                <c:pt idx="22">
                  <c:v>5082</c:v>
                </c:pt>
                <c:pt idx="23">
                  <c:v>4260</c:v>
                </c:pt>
                <c:pt idx="24">
                  <c:v>3293</c:v>
                </c:pt>
                <c:pt idx="25">
                  <c:v>3323</c:v>
                </c:pt>
                <c:pt idx="26">
                  <c:v>3334</c:v>
                </c:pt>
                <c:pt idx="27">
                  <c:v>2894</c:v>
                </c:pt>
                <c:pt idx="28">
                  <c:v>2484</c:v>
                </c:pt>
                <c:pt idx="29">
                  <c:v>1716</c:v>
                </c:pt>
                <c:pt idx="30">
                  <c:v>1746</c:v>
                </c:pt>
                <c:pt idx="31">
                  <c:v>815</c:v>
                </c:pt>
                <c:pt idx="32">
                  <c:v>533</c:v>
                </c:pt>
                <c:pt idx="33">
                  <c:v>430</c:v>
                </c:pt>
                <c:pt idx="34">
                  <c:v>65</c:v>
                </c:pt>
                <c:pt idx="35">
                  <c:v>30</c:v>
                </c:pt>
                <c:pt idx="36">
                  <c:v>11</c:v>
                </c:pt>
                <c:pt idx="37">
                  <c:v>1</c:v>
                </c:pt>
                <c:pt idx="38">
                  <c:v>0</c:v>
                </c:pt>
              </c:numCache>
            </c:numRef>
          </c:xVal>
          <c:yVal>
            <c:numRef>
              <c:f>Sheet1!$C$3:$C$41</c:f>
              <c:numCache>
                <c:formatCode>0.0%</c:formatCode>
                <c:ptCount val="39"/>
                <c:pt idx="0">
                  <c:v>5.6148867296354155E-2</c:v>
                </c:pt>
                <c:pt idx="1">
                  <c:v>-2.2199802642936528E-2</c:v>
                </c:pt>
                <c:pt idx="2">
                  <c:v>-1.1248515179554386E-2</c:v>
                </c:pt>
                <c:pt idx="3">
                  <c:v>2.4860586559962705E-2</c:v>
                </c:pt>
                <c:pt idx="4">
                  <c:v>4.8067415894291976E-2</c:v>
                </c:pt>
                <c:pt idx="5">
                  <c:v>0.15259936774966931</c:v>
                </c:pt>
                <c:pt idx="6">
                  <c:v>1.352346087230849E-2</c:v>
                </c:pt>
                <c:pt idx="7">
                  <c:v>-4.0932808483307714E-2</c:v>
                </c:pt>
                <c:pt idx="8">
                  <c:v>1.3916727783738203E-3</c:v>
                </c:pt>
                <c:pt idx="9">
                  <c:v>-2.9873822395296568E-3</c:v>
                </c:pt>
                <c:pt idx="10">
                  <c:v>-9.9881455074645187E-3</c:v>
                </c:pt>
                <c:pt idx="11">
                  <c:v>4.7990009653102739E-2</c:v>
                </c:pt>
                <c:pt idx="12">
                  <c:v>-9.7205025163655812E-3</c:v>
                </c:pt>
                <c:pt idx="13">
                  <c:v>2.9020184341537636E-2</c:v>
                </c:pt>
                <c:pt idx="14">
                  <c:v>3.181635037422792E-2</c:v>
                </c:pt>
                <c:pt idx="15">
                  <c:v>8.4420132143552928E-2</c:v>
                </c:pt>
                <c:pt idx="16">
                  <c:v>4.9382834021399757E-2</c:v>
                </c:pt>
                <c:pt idx="17">
                  <c:v>4.8886131253450094E-2</c:v>
                </c:pt>
                <c:pt idx="18">
                  <c:v>-3.1250097075292027E-2</c:v>
                </c:pt>
                <c:pt idx="19">
                  <c:v>-1.9972861938395425E-2</c:v>
                </c:pt>
                <c:pt idx="20">
                  <c:v>8.4859960691454184E-2</c:v>
                </c:pt>
                <c:pt idx="21">
                  <c:v>3.9946137081812161E-3</c:v>
                </c:pt>
                <c:pt idx="22">
                  <c:v>-6.2648673195926152E-2</c:v>
                </c:pt>
                <c:pt idx="23">
                  <c:v>2.1242420208847479E-2</c:v>
                </c:pt>
                <c:pt idx="24">
                  <c:v>-4.3868066588896415E-2</c:v>
                </c:pt>
                <c:pt idx="25">
                  <c:v>-2.3104864480218978E-2</c:v>
                </c:pt>
                <c:pt idx="26">
                  <c:v>4.5608460368344872E-3</c:v>
                </c:pt>
                <c:pt idx="27">
                  <c:v>1.900555431619444E-2</c:v>
                </c:pt>
                <c:pt idx="28">
                  <c:v>-5.4423203584222035E-2</c:v>
                </c:pt>
                <c:pt idx="29">
                  <c:v>-2.4038463315716907E-2</c:v>
                </c:pt>
                <c:pt idx="30">
                  <c:v>-2.4445672368092808E-2</c:v>
                </c:pt>
                <c:pt idx="31">
                  <c:v>-0.10809605862490468</c:v>
                </c:pt>
                <c:pt idx="32">
                  <c:v>-1.5738995344506068E-2</c:v>
                </c:pt>
                <c:pt idx="33">
                  <c:v>0.49282222574407242</c:v>
                </c:pt>
                <c:pt idx="34">
                  <c:v>0.10197228772148015</c:v>
                </c:pt>
              </c:numCache>
            </c:numRef>
          </c:yVal>
          <c:bubbleSize>
            <c:numRef>
              <c:f>Sheet1!$D$3:$D$41</c:f>
              <c:numCache>
                <c:formatCode>General</c:formatCode>
                <c:ptCount val="39"/>
                <c:pt idx="0">
                  <c:v>47839</c:v>
                </c:pt>
                <c:pt idx="1">
                  <c:v>-17911</c:v>
                </c:pt>
                <c:pt idx="2">
                  <c:v>-6840</c:v>
                </c:pt>
                <c:pt idx="3">
                  <c:v>9151</c:v>
                </c:pt>
                <c:pt idx="4">
                  <c:v>11011</c:v>
                </c:pt>
                <c:pt idx="5">
                  <c:v>23895</c:v>
                </c:pt>
                <c:pt idx="6">
                  <c:v>3047</c:v>
                </c:pt>
                <c:pt idx="7">
                  <c:v>-10358</c:v>
                </c:pt>
                <c:pt idx="8">
                  <c:v>208</c:v>
                </c:pt>
                <c:pt idx="9">
                  <c:v>-269</c:v>
                </c:pt>
                <c:pt idx="10">
                  <c:v>-872</c:v>
                </c:pt>
                <c:pt idx="11">
                  <c:v>3626</c:v>
                </c:pt>
                <c:pt idx="12">
                  <c:v>-761</c:v>
                </c:pt>
                <c:pt idx="13">
                  <c:v>1409</c:v>
                </c:pt>
                <c:pt idx="14">
                  <c:v>1499</c:v>
                </c:pt>
                <c:pt idx="15">
                  <c:v>3498</c:v>
                </c:pt>
                <c:pt idx="16">
                  <c:v>2192</c:v>
                </c:pt>
                <c:pt idx="17">
                  <c:v>1929</c:v>
                </c:pt>
                <c:pt idx="18">
                  <c:v>-1436</c:v>
                </c:pt>
                <c:pt idx="19">
                  <c:v>-785</c:v>
                </c:pt>
                <c:pt idx="20">
                  <c:v>2526</c:v>
                </c:pt>
                <c:pt idx="21">
                  <c:v>142</c:v>
                </c:pt>
                <c:pt idx="22">
                  <c:v>-1941</c:v>
                </c:pt>
                <c:pt idx="23">
                  <c:v>425</c:v>
                </c:pt>
                <c:pt idx="24">
                  <c:v>-828</c:v>
                </c:pt>
                <c:pt idx="25">
                  <c:v>-412</c:v>
                </c:pt>
                <c:pt idx="26">
                  <c:v>75</c:v>
                </c:pt>
                <c:pt idx="27">
                  <c:v>260</c:v>
                </c:pt>
                <c:pt idx="28">
                  <c:v>-802</c:v>
                </c:pt>
                <c:pt idx="29">
                  <c:v>-222</c:v>
                </c:pt>
                <c:pt idx="30">
                  <c:v>-230</c:v>
                </c:pt>
                <c:pt idx="31">
                  <c:v>-629</c:v>
                </c:pt>
                <c:pt idx="32">
                  <c:v>-44</c:v>
                </c:pt>
                <c:pt idx="33">
                  <c:v>372</c:v>
                </c:pt>
                <c:pt idx="34">
                  <c:v>25</c:v>
                </c:pt>
              </c:numCache>
            </c:numRef>
          </c:bubbleSize>
          <c:bubble3D val="0"/>
          <c:extLst>
            <c:ext xmlns:c15="http://schemas.microsoft.com/office/drawing/2012/chart" uri="{02D57815-91ED-43cb-92C2-25804820EDAC}">
              <c15:filteredSeriesTitle>
                <c15:tx>
                  <c:strRef>
                    <c:extLst>
                      <c:ext uri="{02D57815-91ED-43cb-92C2-25804820EDAC}">
                        <c15:formulaRef>
                          <c15:sqref>Sheet1!$C$2</c15:sqref>
                        </c15:formulaRef>
                      </c:ext>
                    </c:extLst>
                    <c:strCache>
                      <c:ptCount val="1"/>
                      <c:pt idx="0">
                        <c:v>Percentage Growth in Degrees (2013-2017)</c:v>
                      </c:pt>
                    </c:strCache>
                  </c:strRef>
                </c15:tx>
              </c15:filteredSeriesTitle>
            </c:ext>
            <c:ext xmlns:c16="http://schemas.microsoft.com/office/drawing/2014/chart" uri="{C3380CC4-5D6E-409C-BE32-E72D297353CC}">
              <c16:uniqueId val="{00000004-16A0-4047-A20D-B784C79802B0}"/>
            </c:ext>
          </c:extLst>
        </c:ser>
        <c:dLbls>
          <c:showLegendKey val="0"/>
          <c:showVal val="0"/>
          <c:showCatName val="0"/>
          <c:showSerName val="0"/>
          <c:showPercent val="0"/>
          <c:showBubbleSize val="0"/>
        </c:dLbls>
        <c:bubbleScale val="100"/>
        <c:showNegBubbles val="1"/>
        <c:axId val="593074864"/>
        <c:axId val="593075256"/>
      </c:bubbleChart>
      <c:valAx>
        <c:axId val="593074864"/>
        <c:scaling>
          <c:orientation val="minMax"/>
          <c:min val="0"/>
        </c:scaling>
        <c:delete val="0"/>
        <c:axPos val="b"/>
        <c:title>
          <c:tx>
            <c:rich>
              <a:bodyPr/>
              <a:lstStyle/>
              <a:p>
                <a:pPr>
                  <a:defRPr sz="700" b="0"/>
                </a:pPr>
                <a:r>
                  <a:rPr lang="en-US" sz="700" b="0" i="1" dirty="0"/>
                  <a:t>Number of Degrees Conferred</a:t>
                </a:r>
                <a:r>
                  <a:rPr lang="en-US" sz="700" b="0" i="1" baseline="0" dirty="0"/>
                  <a:t> in</a:t>
                </a:r>
                <a:r>
                  <a:rPr lang="en-US" sz="700" b="0" i="1" dirty="0"/>
                  <a:t> 2018</a:t>
                </a:r>
              </a:p>
            </c:rich>
          </c:tx>
          <c:layout>
            <c:manualLayout>
              <c:xMode val="edge"/>
              <c:yMode val="edge"/>
              <c:x val="0.33701380823332044"/>
              <c:y val="0.95940477255042012"/>
            </c:manualLayout>
          </c:layout>
          <c:overlay val="0"/>
        </c:title>
        <c:numFmt formatCode="#,##0" sourceLinked="0"/>
        <c:majorTickMark val="none"/>
        <c:minorTickMark val="none"/>
        <c:tickLblPos val="low"/>
        <c:spPr>
          <a:ln>
            <a:solidFill>
              <a:schemeClr val="tx1"/>
            </a:solidFill>
            <a:miter lim="800000"/>
          </a:ln>
        </c:spPr>
        <c:txPr>
          <a:bodyPr/>
          <a:lstStyle/>
          <a:p>
            <a:pPr>
              <a:defRPr sz="700" b="0" i="0">
                <a:solidFill>
                  <a:schemeClr val="tx1"/>
                </a:solidFill>
              </a:defRPr>
            </a:pPr>
            <a:endParaRPr lang="en-US"/>
          </a:p>
        </c:txPr>
        <c:crossAx val="593075256"/>
        <c:crosses val="autoZero"/>
        <c:crossBetween val="midCat"/>
      </c:valAx>
      <c:valAx>
        <c:axId val="593075256"/>
        <c:scaling>
          <c:orientation val="minMax"/>
          <c:max val="0.25"/>
          <c:min val="-0.1"/>
        </c:scaling>
        <c:delete val="0"/>
        <c:axPos val="l"/>
        <c:majorGridlines>
          <c:spPr>
            <a:ln>
              <a:noFill/>
            </a:ln>
          </c:spPr>
        </c:majorGridlines>
        <c:numFmt formatCode="0%" sourceLinked="0"/>
        <c:majorTickMark val="none"/>
        <c:minorTickMark val="none"/>
        <c:tickLblPos val="nextTo"/>
        <c:spPr>
          <a:ln>
            <a:solidFill>
              <a:schemeClr val="tx1"/>
            </a:solidFill>
            <a:miter lim="800000"/>
          </a:ln>
        </c:spPr>
        <c:txPr>
          <a:bodyPr/>
          <a:lstStyle/>
          <a:p>
            <a:pPr>
              <a:defRPr sz="700" b="0" i="0">
                <a:solidFill>
                  <a:schemeClr val="tx1"/>
                </a:solidFill>
              </a:defRPr>
            </a:pPr>
            <a:endParaRPr lang="en-US"/>
          </a:p>
        </c:txPr>
        <c:crossAx val="593074864"/>
        <c:crosses val="autoZero"/>
        <c:crossBetween val="midCat"/>
        <c:majorUnit val="5.000000000000001E-2"/>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72720379754269"/>
          <c:y val="2.2530753591615011E-2"/>
          <c:w val="0.71854559240491456"/>
          <c:h val="0.95493849281677001"/>
        </c:manualLayout>
      </c:layout>
      <c:pieChart>
        <c:varyColors val="1"/>
        <c:ser>
          <c:idx val="0"/>
          <c:order val="0"/>
          <c:spPr>
            <a:solidFill>
              <a:srgbClr val="C4C7CA"/>
            </a:solidFill>
            <a:ln w="9525">
              <a:miter lim="800000"/>
            </a:ln>
          </c:spPr>
          <c:dPt>
            <c:idx val="0"/>
            <c:bubble3D val="0"/>
            <c:spPr>
              <a:solidFill>
                <a:srgbClr val="D6D8DA"/>
              </a:solidFill>
              <a:ln w="9525">
                <a:solidFill>
                  <a:schemeClr val="lt1"/>
                </a:solidFill>
                <a:miter lim="800000"/>
              </a:ln>
              <a:effectLst/>
            </c:spPr>
            <c:extLst>
              <c:ext xmlns:c16="http://schemas.microsoft.com/office/drawing/2014/chart" uri="{C3380CC4-5D6E-409C-BE32-E72D297353CC}">
                <c16:uniqueId val="{00000001-A899-4828-9C4B-B59FE1FFDB75}"/>
              </c:ext>
            </c:extLst>
          </c:dPt>
          <c:dPt>
            <c:idx val="1"/>
            <c:bubble3D val="0"/>
            <c:spPr>
              <a:solidFill>
                <a:srgbClr val="A0A4A9"/>
              </a:solidFill>
              <a:ln w="9525">
                <a:solidFill>
                  <a:schemeClr val="lt1"/>
                </a:solidFill>
                <a:miter lim="800000"/>
              </a:ln>
              <a:effectLst/>
            </c:spPr>
            <c:extLst>
              <c:ext xmlns:c16="http://schemas.microsoft.com/office/drawing/2014/chart" uri="{C3380CC4-5D6E-409C-BE32-E72D297353CC}">
                <c16:uniqueId val="{00000003-A899-4828-9C4B-B59FE1FFDB75}"/>
              </c:ext>
            </c:extLst>
          </c:dPt>
          <c:dPt>
            <c:idx val="4"/>
            <c:bubble3D val="0"/>
            <c:spPr>
              <a:solidFill>
                <a:srgbClr val="C4C7CA"/>
              </a:solidFill>
              <a:ln w="9525">
                <a:solidFill>
                  <a:schemeClr val="lt1"/>
                </a:solidFill>
                <a:miter lim="800000"/>
              </a:ln>
              <a:effectLst/>
            </c:spPr>
            <c:extLst>
              <c:ext xmlns:c16="http://schemas.microsoft.com/office/drawing/2014/chart" uri="{C3380CC4-5D6E-409C-BE32-E72D297353CC}">
                <c16:uniqueId val="{00000005-A899-4828-9C4B-B59FE1FFDB75}"/>
              </c:ext>
            </c:extLst>
          </c:dPt>
          <c:val>
            <c:numRef>
              <c:f>Sheet1!$B$2:$B$3</c:f>
              <c:numCache>
                <c:formatCode>0%</c:formatCode>
                <c:ptCount val="2"/>
                <c:pt idx="0">
                  <c:v>0.73</c:v>
                </c:pt>
                <c:pt idx="1">
                  <c:v>0.27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6-A899-4828-9C4B-B59FE1FFDB7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1/20/2020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810000" cy="255134"/>
          </a:xfrm>
          <a:prstGeom prst="rect">
            <a:avLst/>
          </a:prstGeom>
          <a:noFill/>
        </p:spPr>
        <p:txBody>
          <a:bodyPr vert="horz" rtlCol="0">
            <a:spAutoFit/>
          </a:bodyPr>
          <a:lstStyle/>
          <a:p>
            <a:endParaRPr lang="en-US" dirty="0">
              <a:latin typeface="Verdana" panose="020B0604030504040204" pitchFamily="34" charset="0"/>
            </a:endParaRPr>
          </a:p>
        </p:txBody>
      </p:sp>
    </p:spTree>
    <p:extLst>
      <p:ext uri="{BB962C8B-B14F-4D97-AF65-F5344CB8AC3E}">
        <p14:creationId xmlns:p14="http://schemas.microsoft.com/office/powerpoint/2010/main" val="94744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291184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33" indent="-181233">
              <a:buFontTx/>
              <a:buChar char="-"/>
            </a:pPr>
            <a:r>
              <a:rPr lang="en-US" dirty="0"/>
              <a:t>(10/1/2019) I’ve updated this data to exclude Ph.D. conferrals. As a result, the numbers have changed slightly, but no conclusions are different.</a:t>
            </a:r>
          </a:p>
          <a:p>
            <a:pPr marL="181233" indent="-181233">
              <a:buFontTx/>
              <a:buChar char="-"/>
            </a:pPr>
            <a:endParaRPr lang="en-US" dirty="0"/>
          </a:p>
          <a:p>
            <a:pPr marL="181233" indent="-181233">
              <a:buFontTx/>
              <a:buChar char="-"/>
            </a:pPr>
            <a:r>
              <a:rPr lang="en-US" dirty="0"/>
              <a:t>(Small declining fields are Military Technologies and Liberal Arts &amp; Sciences)</a:t>
            </a:r>
          </a:p>
        </p:txBody>
      </p:sp>
      <p:sp>
        <p:nvSpPr>
          <p:cNvPr id="4" name="Slide Number Placeholder 3"/>
          <p:cNvSpPr>
            <a:spLocks noGrp="1"/>
          </p:cNvSpPr>
          <p:nvPr>
            <p:ph type="sldNum" sz="quarter" idx="5"/>
          </p:nvPr>
        </p:nvSpPr>
        <p:spPr/>
        <p:txBody>
          <a:bodyPr/>
          <a:lstStyle/>
          <a:p>
            <a:fld id="{BF4803AB-2594-4B0A-8DC3-A3880FE8631C}" type="slidenum">
              <a:rPr lang="en-US" smtClean="0"/>
              <a:pPr/>
              <a:t>20</a:t>
            </a:fld>
            <a:endParaRPr lang="en-US" dirty="0"/>
          </a:p>
        </p:txBody>
      </p:sp>
    </p:spTree>
    <p:extLst>
      <p:ext uri="{BB962C8B-B14F-4D97-AF65-F5344CB8AC3E}">
        <p14:creationId xmlns:p14="http://schemas.microsoft.com/office/powerpoint/2010/main" val="5275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33" indent="-181233">
              <a:buFontTx/>
              <a:buChar char="-"/>
            </a:pPr>
            <a:r>
              <a:rPr lang="en-US" dirty="0"/>
              <a:t>Among large fields, (&gt;40k conferrals), growing fields are specialized and high cost (Computer Science, Health Professions, Engineering), </a:t>
            </a:r>
          </a:p>
          <a:p>
            <a:pPr marL="664526" lvl="1" indent="-181233">
              <a:buFontTx/>
              <a:buChar char="-"/>
            </a:pPr>
            <a:r>
              <a:rPr lang="en-US" dirty="0"/>
              <a:t>declining fields are lower cost programs – notably MBA and General Business  (also Education and Law) </a:t>
            </a:r>
          </a:p>
          <a:p>
            <a:pPr marL="664526" lvl="1" indent="-181233">
              <a:buFontTx/>
              <a:buChar char="-"/>
            </a:pPr>
            <a:endParaRPr lang="en-US" dirty="0"/>
          </a:p>
          <a:p>
            <a:pPr marL="26093" lvl="0" indent="0">
              <a:buFontTx/>
              <a:buNone/>
            </a:pPr>
            <a:r>
              <a:rPr lang="en-US" dirty="0"/>
              <a:t>I’ve updated this slide to exclude Ph.D. conferrals (10/1/2019)</a:t>
            </a:r>
          </a:p>
        </p:txBody>
      </p:sp>
      <p:sp>
        <p:nvSpPr>
          <p:cNvPr id="4" name="Slide Number Placeholder 3"/>
          <p:cNvSpPr>
            <a:spLocks noGrp="1"/>
          </p:cNvSpPr>
          <p:nvPr>
            <p:ph type="sldNum" sz="quarter" idx="5"/>
          </p:nvPr>
        </p:nvSpPr>
        <p:spPr/>
        <p:txBody>
          <a:bodyPr/>
          <a:lstStyle/>
          <a:p>
            <a:fld id="{BF4803AB-2594-4B0A-8DC3-A3880FE8631C}" type="slidenum">
              <a:rPr lang="en-US" smtClean="0"/>
              <a:pPr/>
              <a:t>21</a:t>
            </a:fld>
            <a:endParaRPr lang="en-US" dirty="0"/>
          </a:p>
        </p:txBody>
      </p:sp>
    </p:spTree>
    <p:extLst>
      <p:ext uri="{BB962C8B-B14F-4D97-AF65-F5344CB8AC3E}">
        <p14:creationId xmlns:p14="http://schemas.microsoft.com/office/powerpoint/2010/main" val="188567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255588"/>
            <a:ext cx="6789737" cy="5091112"/>
          </a:xfrm>
        </p:spPr>
      </p:sp>
      <p:sp>
        <p:nvSpPr>
          <p:cNvPr id="3" name="Notes Placeholder 2"/>
          <p:cNvSpPr>
            <a:spLocks noGrp="1"/>
          </p:cNvSpPr>
          <p:nvPr>
            <p:ph type="body" idx="1"/>
          </p:nvPr>
        </p:nvSpPr>
        <p:spPr/>
        <p:txBody>
          <a:bodyPr/>
          <a:lstStyle/>
          <a:p>
            <a:r>
              <a:rPr lang="en-US" dirty="0"/>
              <a:t>Total online enrollments (Undergraduate and Graduate)</a:t>
            </a:r>
          </a:p>
          <a:p>
            <a:r>
              <a:rPr lang="en-US" dirty="0"/>
              <a:t>- This is somewhat different from the figures I presented a few weeks ago because I’ve removed 2-year institutions from the dataset. </a:t>
            </a:r>
          </a:p>
          <a:p>
            <a:r>
              <a:rPr lang="en-US" dirty="0"/>
              <a:t>2,000 isn’t a hard line, but the average is </a:t>
            </a:r>
          </a:p>
          <a:p>
            <a:endParaRPr lang="en-US" dirty="0"/>
          </a:p>
          <a:p>
            <a:r>
              <a:rPr lang="en-US" dirty="0"/>
              <a:t>Examples of large players :</a:t>
            </a:r>
          </a:p>
          <a:p>
            <a:pPr marL="91440" indent="-91440">
              <a:spcBef>
                <a:spcPts val="100"/>
              </a:spcBef>
              <a:buFont typeface="Arial" panose="020B0604020202020204" pitchFamily="34" charset="0"/>
              <a:buChar char="•"/>
            </a:pPr>
            <a:r>
              <a:rPr lang="en-US" sz="800" dirty="0"/>
              <a:t>Arizona State University</a:t>
            </a:r>
          </a:p>
          <a:p>
            <a:pPr marL="91440" indent="-91440">
              <a:spcBef>
                <a:spcPts val="100"/>
              </a:spcBef>
              <a:buFont typeface="Arial" panose="020B0604020202020204" pitchFamily="34" charset="0"/>
              <a:buChar char="•"/>
            </a:pPr>
            <a:r>
              <a:rPr lang="en-US" sz="800" dirty="0"/>
              <a:t>Grand Canyon University</a:t>
            </a:r>
          </a:p>
          <a:p>
            <a:pPr marL="91440" indent="-91440">
              <a:spcBef>
                <a:spcPts val="100"/>
              </a:spcBef>
              <a:buFont typeface="Arial" panose="020B0604020202020204" pitchFamily="34" charset="0"/>
              <a:buChar char="•"/>
            </a:pPr>
            <a:r>
              <a:rPr lang="en-US" sz="800" dirty="0"/>
              <a:t>Johns Hopkins University</a:t>
            </a:r>
          </a:p>
          <a:p>
            <a:pPr marL="91440" indent="-91440">
              <a:spcBef>
                <a:spcPts val="100"/>
              </a:spcBef>
              <a:buFont typeface="Arial" panose="020B0604020202020204" pitchFamily="34" charset="0"/>
              <a:buChar char="•"/>
            </a:pPr>
            <a:r>
              <a:rPr lang="en-US" sz="800" dirty="0"/>
              <a:t>Liberty University</a:t>
            </a:r>
          </a:p>
          <a:p>
            <a:pPr marL="91440" indent="-91440">
              <a:spcBef>
                <a:spcPts val="100"/>
              </a:spcBef>
              <a:buFont typeface="Arial" panose="020B0604020202020204" pitchFamily="34" charset="0"/>
              <a:buChar char="•"/>
            </a:pPr>
            <a:r>
              <a:rPr lang="en-US" sz="800" dirty="0"/>
              <a:t>Oregon State University</a:t>
            </a:r>
          </a:p>
          <a:p>
            <a:endParaRPr lang="en-US" dirty="0"/>
          </a:p>
          <a:p>
            <a:endParaRPr lang="en-US" dirty="0"/>
          </a:p>
          <a:p>
            <a:r>
              <a:rPr lang="en-US" dirty="0"/>
              <a:t>Examples of smaller players: </a:t>
            </a:r>
          </a:p>
          <a:p>
            <a:pPr marL="91440" indent="-91440">
              <a:spcBef>
                <a:spcPts val="100"/>
              </a:spcBef>
              <a:buFont typeface="Arial" panose="020B0604020202020204" pitchFamily="34" charset="0"/>
              <a:buChar char="•"/>
            </a:pPr>
            <a:r>
              <a:rPr lang="en-US" sz="800" dirty="0"/>
              <a:t>Eastern University </a:t>
            </a:r>
          </a:p>
          <a:p>
            <a:pPr marL="91440" indent="-91440">
              <a:spcBef>
                <a:spcPts val="100"/>
              </a:spcBef>
              <a:buFont typeface="Arial" panose="020B0604020202020204" pitchFamily="34" charset="0"/>
              <a:buChar char="•"/>
            </a:pPr>
            <a:r>
              <a:rPr lang="en-US" sz="800" dirty="0"/>
              <a:t>Hamline University</a:t>
            </a:r>
          </a:p>
          <a:p>
            <a:pPr marL="91440" indent="-91440">
              <a:spcBef>
                <a:spcPts val="100"/>
              </a:spcBef>
              <a:buFont typeface="Arial" panose="020B0604020202020204" pitchFamily="34" charset="0"/>
              <a:buChar char="•"/>
            </a:pPr>
            <a:r>
              <a:rPr lang="en-US" sz="800" dirty="0"/>
              <a:t>Portland State University</a:t>
            </a:r>
          </a:p>
          <a:p>
            <a:pPr marL="91440" indent="-91440">
              <a:spcBef>
                <a:spcPts val="100"/>
              </a:spcBef>
              <a:buFont typeface="Arial" panose="020B0604020202020204" pitchFamily="34" charset="0"/>
              <a:buChar char="•"/>
            </a:pPr>
            <a:r>
              <a:rPr lang="en-US" sz="800" dirty="0"/>
              <a:t>University of Georgia</a:t>
            </a:r>
          </a:p>
          <a:p>
            <a:pPr marL="91440" indent="-91440">
              <a:spcBef>
                <a:spcPts val="100"/>
              </a:spcBef>
              <a:buFont typeface="Arial" panose="020B0604020202020204" pitchFamily="34" charset="0"/>
              <a:buChar char="•"/>
            </a:pPr>
            <a:r>
              <a:rPr lang="en-US" sz="800" dirty="0"/>
              <a:t>UNLV</a:t>
            </a:r>
          </a:p>
          <a:p>
            <a:endParaRPr lang="en-US" dirty="0"/>
          </a:p>
        </p:txBody>
      </p:sp>
    </p:spTree>
    <p:extLst>
      <p:ext uri="{BB962C8B-B14F-4D97-AF65-F5344CB8AC3E}">
        <p14:creationId xmlns:p14="http://schemas.microsoft.com/office/powerpoint/2010/main" val="2973249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err="1">
                <a:solidFill>
                  <a:schemeClr val="bg1"/>
                </a:solidFill>
              </a:rPr>
              <a:t>Webconferences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32838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44" name="Freeform 22">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5" name="Straight Connector 54">
            <a:extLst>
              <a:ext uri="{FF2B5EF4-FFF2-40B4-BE49-F238E27FC236}">
                <a16:creationId xmlns:a16="http://schemas.microsoft.com/office/drawing/2014/main" id="{CCA2EDD7-0388-4400-A0FE-0B76DBE42557}"/>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22">
            <a:extLst>
              <a:ext uri="{FF2B5EF4-FFF2-40B4-BE49-F238E27FC236}">
                <a16:creationId xmlns:a16="http://schemas.microsoft.com/office/drawing/2014/main" id="{B35C43AF-919F-4BAA-8EC4-638FB2640018}"/>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icture 78">
            <a:extLst>
              <a:ext uri="{FF2B5EF4-FFF2-40B4-BE49-F238E27FC236}">
                <a16:creationId xmlns:a16="http://schemas.microsoft.com/office/drawing/2014/main" id="{14AA5082-E522-41B3-8A7A-5302BE19139B}"/>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0" name="Oval 79">
            <a:extLst>
              <a:ext uri="{FF2B5EF4-FFF2-40B4-BE49-F238E27FC236}">
                <a16:creationId xmlns:a16="http://schemas.microsoft.com/office/drawing/2014/main" id="{388963E6-34AD-4B7F-B968-9AD41BBDB734}"/>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8253B356-73C4-4A33-9FDB-18EBFACD2DC1}"/>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49" name="Group 48">
            <a:extLst>
              <a:ext uri="{FF2B5EF4-FFF2-40B4-BE49-F238E27FC236}">
                <a16:creationId xmlns:a16="http://schemas.microsoft.com/office/drawing/2014/main" id="{1C6B6EF3-92B1-4B46-B9B1-B3564405201B}"/>
              </a:ext>
            </a:extLst>
          </p:cNvPr>
          <p:cNvGrpSpPr/>
          <p:nvPr userDrawn="1"/>
        </p:nvGrpSpPr>
        <p:grpSpPr bwMode="gray">
          <a:xfrm>
            <a:off x="272283" y="905558"/>
            <a:ext cx="1746182" cy="677108"/>
            <a:chOff x="226994" y="941528"/>
            <a:chExt cx="1746182" cy="677108"/>
          </a:xfrm>
        </p:grpSpPr>
        <p:sp>
          <p:nvSpPr>
            <p:cNvPr id="50" name="TextBox 49">
              <a:extLst>
                <a:ext uri="{FF2B5EF4-FFF2-40B4-BE49-F238E27FC236}">
                  <a16:creationId xmlns:a16="http://schemas.microsoft.com/office/drawing/2014/main" id="{4D990C86-80E9-4035-B1A7-351539DA9C1D}"/>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51" name="Straight Connector 50">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9FAD879C-AE39-4D8C-9572-A04525ABE03D}"/>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53" name="TextBox 52">
            <a:extLst>
              <a:ext uri="{FF2B5EF4-FFF2-40B4-BE49-F238E27FC236}">
                <a16:creationId xmlns:a16="http://schemas.microsoft.com/office/drawing/2014/main" id="{18AB59BA-9156-48E0-AAFC-71176CA87C54}"/>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54" name="TextBox 53">
            <a:extLst>
              <a:ext uri="{FF2B5EF4-FFF2-40B4-BE49-F238E27FC236}">
                <a16:creationId xmlns:a16="http://schemas.microsoft.com/office/drawing/2014/main" id="{ADB7DC10-7703-4D6F-8172-B279CBFB82A0}"/>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6" name="TextBox 55">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57" name="TextBox 56">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58" name="TextBox 57">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59" name="TextBox 58">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60" name="TextBox 59">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61" name="Group 60">
            <a:extLst>
              <a:ext uri="{FF2B5EF4-FFF2-40B4-BE49-F238E27FC236}">
                <a16:creationId xmlns:a16="http://schemas.microsoft.com/office/drawing/2014/main" id="{47AC8ACA-20C6-4E46-9DF1-37FD1693BDE9}"/>
              </a:ext>
            </a:extLst>
          </p:cNvPr>
          <p:cNvGrpSpPr/>
          <p:nvPr userDrawn="1"/>
        </p:nvGrpSpPr>
        <p:grpSpPr bwMode="gray">
          <a:xfrm>
            <a:off x="264738" y="2196283"/>
            <a:ext cx="108698" cy="108698"/>
            <a:chOff x="4812593" y="3156606"/>
            <a:chExt cx="316374" cy="316374"/>
          </a:xfrm>
        </p:grpSpPr>
        <p:sp>
          <p:nvSpPr>
            <p:cNvPr id="62" name="Oval 61">
              <a:extLst>
                <a:ext uri="{FF2B5EF4-FFF2-40B4-BE49-F238E27FC236}">
                  <a16:creationId xmlns:a16="http://schemas.microsoft.com/office/drawing/2014/main" id="{E457DA8F-7C30-4052-A7F0-73DDEEC5FB01}"/>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63" name="Freeform 12">
              <a:extLst>
                <a:ext uri="{FF2B5EF4-FFF2-40B4-BE49-F238E27FC236}">
                  <a16:creationId xmlns:a16="http://schemas.microsoft.com/office/drawing/2014/main" id="{34FB12DA-07B5-4E92-A04B-B8FA405F320B}"/>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64" name="TextBox 63">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65" name="TextBox 64">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66" name="TextBox 65">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67" name="TextBox 66">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68" name="TextBox 67">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69" name="Group 68">
            <a:extLst>
              <a:ext uri="{FF2B5EF4-FFF2-40B4-BE49-F238E27FC236}">
                <a16:creationId xmlns:a16="http://schemas.microsoft.com/office/drawing/2014/main" id="{BAAE7EC0-4317-4845-B3A1-250D73387686}"/>
              </a:ext>
            </a:extLst>
          </p:cNvPr>
          <p:cNvGrpSpPr/>
          <p:nvPr userDrawn="1"/>
        </p:nvGrpSpPr>
        <p:grpSpPr bwMode="gray">
          <a:xfrm>
            <a:off x="264738" y="3100302"/>
            <a:ext cx="108698" cy="108698"/>
            <a:chOff x="4812593" y="3156606"/>
            <a:chExt cx="316374" cy="316374"/>
          </a:xfrm>
        </p:grpSpPr>
        <p:sp>
          <p:nvSpPr>
            <p:cNvPr id="70" name="Oval 69">
              <a:extLst>
                <a:ext uri="{FF2B5EF4-FFF2-40B4-BE49-F238E27FC236}">
                  <a16:creationId xmlns:a16="http://schemas.microsoft.com/office/drawing/2014/main" id="{2F3EBA82-A9C7-446D-868D-2F6B3AFFDF3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1" name="Freeform 12">
              <a:extLst>
                <a:ext uri="{FF2B5EF4-FFF2-40B4-BE49-F238E27FC236}">
                  <a16:creationId xmlns:a16="http://schemas.microsoft.com/office/drawing/2014/main" id="{95F34C82-18A7-4539-99F0-761D7F4BB257}"/>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2" name="TextBox 71">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73" name="TextBox 72">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74" name="TextBox 73">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75" name="Group 74">
            <a:extLst>
              <a:ext uri="{FF2B5EF4-FFF2-40B4-BE49-F238E27FC236}">
                <a16:creationId xmlns:a16="http://schemas.microsoft.com/office/drawing/2014/main" id="{8FC5566F-A87F-4946-9E76-0DC59CA4CEA8}"/>
              </a:ext>
            </a:extLst>
          </p:cNvPr>
          <p:cNvGrpSpPr/>
          <p:nvPr userDrawn="1"/>
        </p:nvGrpSpPr>
        <p:grpSpPr bwMode="gray">
          <a:xfrm>
            <a:off x="264738" y="3992047"/>
            <a:ext cx="108698" cy="108698"/>
            <a:chOff x="4812593" y="3156606"/>
            <a:chExt cx="316374" cy="316374"/>
          </a:xfrm>
        </p:grpSpPr>
        <p:sp>
          <p:nvSpPr>
            <p:cNvPr id="76" name="Oval 75">
              <a:extLst>
                <a:ext uri="{FF2B5EF4-FFF2-40B4-BE49-F238E27FC236}">
                  <a16:creationId xmlns:a16="http://schemas.microsoft.com/office/drawing/2014/main" id="{2E1EAC39-2257-4FF3-BD47-F813F4EF02C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7" name="Freeform 12">
              <a:extLst>
                <a:ext uri="{FF2B5EF4-FFF2-40B4-BE49-F238E27FC236}">
                  <a16:creationId xmlns:a16="http://schemas.microsoft.com/office/drawing/2014/main" id="{3EE3D030-D2CB-45D1-A0D4-B08B90961275}"/>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42" name="Picture 41">
            <a:extLst>
              <a:ext uri="{FF2B5EF4-FFF2-40B4-BE49-F238E27FC236}">
                <a16:creationId xmlns:a16="http://schemas.microsoft.com/office/drawing/2014/main" id="{DA1936B1-DEDD-4B3C-BA0F-E1EB6DE95B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46" name="Rectangle 45">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41" name="Text Placeholder 1">
            <a:extLst>
              <a:ext uri="{FF2B5EF4-FFF2-40B4-BE49-F238E27FC236}">
                <a16:creationId xmlns:a16="http://schemas.microsoft.com/office/drawing/2014/main" id="{C8AFD6D0-2923-4F8E-8E95-DF7F2B0E0217}"/>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sp>
        <p:nvSpPr>
          <p:cNvPr id="46" name="Freeform 22">
            <a:extLst>
              <a:ext uri="{FF2B5EF4-FFF2-40B4-BE49-F238E27FC236}">
                <a16:creationId xmlns:a16="http://schemas.microsoft.com/office/drawing/2014/main" id="{94C4E7A8-84FB-431A-B684-715C04B480CB}"/>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7" name="Straight Connector 46">
            <a:extLst>
              <a:ext uri="{FF2B5EF4-FFF2-40B4-BE49-F238E27FC236}">
                <a16:creationId xmlns:a16="http://schemas.microsoft.com/office/drawing/2014/main" id="{62177D0E-48DA-4B51-94CD-4032393DCB0D}"/>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Freeform 22">
            <a:extLst>
              <a:ext uri="{FF2B5EF4-FFF2-40B4-BE49-F238E27FC236}">
                <a16:creationId xmlns:a16="http://schemas.microsoft.com/office/drawing/2014/main" id="{2060B1A0-89BE-478B-8922-B8DE6049283C}"/>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1" name="Picture 80">
            <a:extLst>
              <a:ext uri="{FF2B5EF4-FFF2-40B4-BE49-F238E27FC236}">
                <a16:creationId xmlns:a16="http://schemas.microsoft.com/office/drawing/2014/main" id="{9EF0933A-E37F-4B90-B8A0-EC14057E67EF}"/>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2" name="Oval 81">
            <a:extLst>
              <a:ext uri="{FF2B5EF4-FFF2-40B4-BE49-F238E27FC236}">
                <a16:creationId xmlns:a16="http://schemas.microsoft.com/office/drawing/2014/main" id="{E4C87DB8-4393-439D-B0C7-38EB4A54BABD}"/>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 Placeholder 1">
            <a:extLst>
              <a:ext uri="{FF2B5EF4-FFF2-40B4-BE49-F238E27FC236}">
                <a16:creationId xmlns:a16="http://schemas.microsoft.com/office/drawing/2014/main" id="{2E1061F1-4E58-4F06-AD44-CDCE8F352E8E}"/>
              </a:ext>
            </a:extLst>
          </p:cNvPr>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95FDE04C-822F-4A69-94A4-E16670D73239}"/>
              </a:ext>
            </a:extLst>
          </p:cNvPr>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5" name="TextBox 84">
            <a:extLst>
              <a:ext uri="{FF2B5EF4-FFF2-40B4-BE49-F238E27FC236}">
                <a16:creationId xmlns:a16="http://schemas.microsoft.com/office/drawing/2014/main" id="{4329FEEB-9128-435C-B874-ABC589493BDC}"/>
              </a:ext>
            </a:extLst>
          </p:cNvPr>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86" name="Picture 85">
            <a:extLst>
              <a:ext uri="{FF2B5EF4-FFF2-40B4-BE49-F238E27FC236}">
                <a16:creationId xmlns:a16="http://schemas.microsoft.com/office/drawing/2014/main" id="{C502B129-FE71-43BE-80FA-9B921E6DD52B}"/>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87" name="Group 86">
            <a:extLst>
              <a:ext uri="{FF2B5EF4-FFF2-40B4-BE49-F238E27FC236}">
                <a16:creationId xmlns:a16="http://schemas.microsoft.com/office/drawing/2014/main" id="{0746E12A-E3AC-4059-88FC-15CCC94A5F72}"/>
              </a:ext>
            </a:extLst>
          </p:cNvPr>
          <p:cNvGrpSpPr/>
          <p:nvPr userDrawn="1"/>
        </p:nvGrpSpPr>
        <p:grpSpPr bwMode="gray">
          <a:xfrm>
            <a:off x="272283" y="905558"/>
            <a:ext cx="1746182" cy="677108"/>
            <a:chOff x="226994" y="941528"/>
            <a:chExt cx="1746182" cy="677108"/>
          </a:xfrm>
        </p:grpSpPr>
        <p:sp>
          <p:nvSpPr>
            <p:cNvPr id="88" name="TextBox 87">
              <a:extLst>
                <a:ext uri="{FF2B5EF4-FFF2-40B4-BE49-F238E27FC236}">
                  <a16:creationId xmlns:a16="http://schemas.microsoft.com/office/drawing/2014/main" id="{FAB2497F-A9B2-464E-B062-CBD0BC070ED4}"/>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89" name="Straight Connector 88">
              <a:extLst>
                <a:ext uri="{FF2B5EF4-FFF2-40B4-BE49-F238E27FC236}">
                  <a16:creationId xmlns:a16="http://schemas.microsoft.com/office/drawing/2014/main" id="{7D3211F4-48D4-40CA-94E6-E300863157B0}"/>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145104A4-4D88-4F8D-8D0D-DA4D829CDB69}"/>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91" name="TextBox 90">
            <a:extLst>
              <a:ext uri="{FF2B5EF4-FFF2-40B4-BE49-F238E27FC236}">
                <a16:creationId xmlns:a16="http://schemas.microsoft.com/office/drawing/2014/main" id="{FC54F57C-2699-402B-AB62-CFE2C2E6029F}"/>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92" name="TextBox 91">
            <a:extLst>
              <a:ext uri="{FF2B5EF4-FFF2-40B4-BE49-F238E27FC236}">
                <a16:creationId xmlns:a16="http://schemas.microsoft.com/office/drawing/2014/main" id="{37615EB3-099B-4A5D-8585-1D483FEBC75C}"/>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93" name="TextBox 92">
            <a:extLst>
              <a:ext uri="{FF2B5EF4-FFF2-40B4-BE49-F238E27FC236}">
                <a16:creationId xmlns:a16="http://schemas.microsoft.com/office/drawing/2014/main" id="{D0CB9116-D65B-4B18-8C9C-0AAB3D431349}"/>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94" name="TextBox 93">
            <a:extLst>
              <a:ext uri="{FF2B5EF4-FFF2-40B4-BE49-F238E27FC236}">
                <a16:creationId xmlns:a16="http://schemas.microsoft.com/office/drawing/2014/main" id="{BAD7781D-4B69-4E9A-A4F5-1284EEAD071A}"/>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95" name="TextBox 94">
            <a:extLst>
              <a:ext uri="{FF2B5EF4-FFF2-40B4-BE49-F238E27FC236}">
                <a16:creationId xmlns:a16="http://schemas.microsoft.com/office/drawing/2014/main" id="{E8D19EB8-2FB8-470E-9EC0-1C7886B34B78}"/>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96" name="TextBox 95">
            <a:extLst>
              <a:ext uri="{FF2B5EF4-FFF2-40B4-BE49-F238E27FC236}">
                <a16:creationId xmlns:a16="http://schemas.microsoft.com/office/drawing/2014/main" id="{15AFB7A1-F5AF-4325-AE1A-53E6F581A9D4}"/>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97" name="TextBox 96">
            <a:extLst>
              <a:ext uri="{FF2B5EF4-FFF2-40B4-BE49-F238E27FC236}">
                <a16:creationId xmlns:a16="http://schemas.microsoft.com/office/drawing/2014/main" id="{012182C6-A3AB-4FA5-8EB3-81D644D5C93C}"/>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98" name="Group 97">
            <a:extLst>
              <a:ext uri="{FF2B5EF4-FFF2-40B4-BE49-F238E27FC236}">
                <a16:creationId xmlns:a16="http://schemas.microsoft.com/office/drawing/2014/main" id="{C47A5C34-341E-446B-BD4D-8C3496750DD7}"/>
              </a:ext>
            </a:extLst>
          </p:cNvPr>
          <p:cNvGrpSpPr/>
          <p:nvPr userDrawn="1"/>
        </p:nvGrpSpPr>
        <p:grpSpPr bwMode="gray">
          <a:xfrm>
            <a:off x="264738" y="2196283"/>
            <a:ext cx="108698" cy="108698"/>
            <a:chOff x="4812593" y="3156606"/>
            <a:chExt cx="316374" cy="316374"/>
          </a:xfrm>
        </p:grpSpPr>
        <p:sp>
          <p:nvSpPr>
            <p:cNvPr id="99" name="Oval 98">
              <a:extLst>
                <a:ext uri="{FF2B5EF4-FFF2-40B4-BE49-F238E27FC236}">
                  <a16:creationId xmlns:a16="http://schemas.microsoft.com/office/drawing/2014/main" id="{7CDD4C0E-2417-4E79-9BD0-12091074B23C}"/>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0" name="Freeform 12">
              <a:extLst>
                <a:ext uri="{FF2B5EF4-FFF2-40B4-BE49-F238E27FC236}">
                  <a16:creationId xmlns:a16="http://schemas.microsoft.com/office/drawing/2014/main" id="{747F517C-FB19-4082-80E3-0F799BF7C0E3}"/>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1" name="TextBox 100">
            <a:extLst>
              <a:ext uri="{FF2B5EF4-FFF2-40B4-BE49-F238E27FC236}">
                <a16:creationId xmlns:a16="http://schemas.microsoft.com/office/drawing/2014/main" id="{84D9BE93-9D00-4B8A-BC5B-B5FA6F43D820}"/>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102" name="TextBox 101">
            <a:extLst>
              <a:ext uri="{FF2B5EF4-FFF2-40B4-BE49-F238E27FC236}">
                <a16:creationId xmlns:a16="http://schemas.microsoft.com/office/drawing/2014/main" id="{4C6F490A-1ECC-42C0-A22F-5DC1CA41C0A9}"/>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103" name="TextBox 102">
            <a:extLst>
              <a:ext uri="{FF2B5EF4-FFF2-40B4-BE49-F238E27FC236}">
                <a16:creationId xmlns:a16="http://schemas.microsoft.com/office/drawing/2014/main" id="{9FACC39F-C964-4BF3-A5D0-072FE6136D7A}"/>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104" name="TextBox 103">
            <a:extLst>
              <a:ext uri="{FF2B5EF4-FFF2-40B4-BE49-F238E27FC236}">
                <a16:creationId xmlns:a16="http://schemas.microsoft.com/office/drawing/2014/main" id="{91781A47-A99C-457B-9ABA-3F07F4FDAE78}"/>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105" name="TextBox 104">
            <a:extLst>
              <a:ext uri="{FF2B5EF4-FFF2-40B4-BE49-F238E27FC236}">
                <a16:creationId xmlns:a16="http://schemas.microsoft.com/office/drawing/2014/main" id="{0C0121D9-77D9-40DD-BE40-3610CA71E036}"/>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106" name="Group 105">
            <a:extLst>
              <a:ext uri="{FF2B5EF4-FFF2-40B4-BE49-F238E27FC236}">
                <a16:creationId xmlns:a16="http://schemas.microsoft.com/office/drawing/2014/main" id="{A8EB32E6-AD63-403B-9D52-8B58266C12B2}"/>
              </a:ext>
            </a:extLst>
          </p:cNvPr>
          <p:cNvGrpSpPr/>
          <p:nvPr userDrawn="1"/>
        </p:nvGrpSpPr>
        <p:grpSpPr bwMode="gray">
          <a:xfrm>
            <a:off x="264738" y="3100302"/>
            <a:ext cx="108698" cy="108698"/>
            <a:chOff x="4812593" y="3156606"/>
            <a:chExt cx="316374" cy="316374"/>
          </a:xfrm>
        </p:grpSpPr>
        <p:sp>
          <p:nvSpPr>
            <p:cNvPr id="107" name="Oval 106">
              <a:extLst>
                <a:ext uri="{FF2B5EF4-FFF2-40B4-BE49-F238E27FC236}">
                  <a16:creationId xmlns:a16="http://schemas.microsoft.com/office/drawing/2014/main" id="{9E1D65CC-2A13-4F84-A053-A1385B0B9A84}"/>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8" name="Freeform 12">
              <a:extLst>
                <a:ext uri="{FF2B5EF4-FFF2-40B4-BE49-F238E27FC236}">
                  <a16:creationId xmlns:a16="http://schemas.microsoft.com/office/drawing/2014/main" id="{ACB8E87C-2730-4E4B-9722-31618FDE492D}"/>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9" name="TextBox 108">
            <a:extLst>
              <a:ext uri="{FF2B5EF4-FFF2-40B4-BE49-F238E27FC236}">
                <a16:creationId xmlns:a16="http://schemas.microsoft.com/office/drawing/2014/main" id="{B097CE8B-F5F7-4A9E-AF24-14655FAB51A2}"/>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110" name="TextBox 109">
            <a:extLst>
              <a:ext uri="{FF2B5EF4-FFF2-40B4-BE49-F238E27FC236}">
                <a16:creationId xmlns:a16="http://schemas.microsoft.com/office/drawing/2014/main" id="{A05ECBA9-E8C6-4CBD-85E3-C4A7291E6D73}"/>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111" name="TextBox 110">
            <a:extLst>
              <a:ext uri="{FF2B5EF4-FFF2-40B4-BE49-F238E27FC236}">
                <a16:creationId xmlns:a16="http://schemas.microsoft.com/office/drawing/2014/main" id="{FA5457EF-B606-4101-B039-12255317A82E}"/>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112" name="Group 111">
            <a:extLst>
              <a:ext uri="{FF2B5EF4-FFF2-40B4-BE49-F238E27FC236}">
                <a16:creationId xmlns:a16="http://schemas.microsoft.com/office/drawing/2014/main" id="{67DDFA0C-C743-40E5-B51B-84314DF6EDFF}"/>
              </a:ext>
            </a:extLst>
          </p:cNvPr>
          <p:cNvGrpSpPr/>
          <p:nvPr userDrawn="1"/>
        </p:nvGrpSpPr>
        <p:grpSpPr bwMode="gray">
          <a:xfrm>
            <a:off x="264738" y="3992047"/>
            <a:ext cx="108698" cy="108698"/>
            <a:chOff x="4812593" y="3156606"/>
            <a:chExt cx="316374" cy="316374"/>
          </a:xfrm>
        </p:grpSpPr>
        <p:sp>
          <p:nvSpPr>
            <p:cNvPr id="113" name="Oval 112">
              <a:extLst>
                <a:ext uri="{FF2B5EF4-FFF2-40B4-BE49-F238E27FC236}">
                  <a16:creationId xmlns:a16="http://schemas.microsoft.com/office/drawing/2014/main" id="{A42BE485-D66C-4899-97F0-D0E866A2CB72}"/>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4" name="Freeform 12">
              <a:extLst>
                <a:ext uri="{FF2B5EF4-FFF2-40B4-BE49-F238E27FC236}">
                  <a16:creationId xmlns:a16="http://schemas.microsoft.com/office/drawing/2014/main" id="{A7E78A29-C978-42CC-A512-5E661B096E89}"/>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115" name="Picture 114">
            <a:extLst>
              <a:ext uri="{FF2B5EF4-FFF2-40B4-BE49-F238E27FC236}">
                <a16:creationId xmlns:a16="http://schemas.microsoft.com/office/drawing/2014/main" id="{177A9767-839C-4786-954B-2C6161E9CB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116" name="Rectangle 115">
            <a:extLst>
              <a:ext uri="{FF2B5EF4-FFF2-40B4-BE49-F238E27FC236}">
                <a16:creationId xmlns:a16="http://schemas.microsoft.com/office/drawing/2014/main" id="{1F549B42-A2C8-458D-B1A4-0F53EB86C183}"/>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3" name="Oval 2">
            <a:extLst>
              <a:ext uri="{FF2B5EF4-FFF2-40B4-BE49-F238E27FC236}">
                <a16:creationId xmlns:a16="http://schemas.microsoft.com/office/drawing/2014/main" id="{F1A292E5-28B4-424F-B64E-471CCA2C8EF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1">
            <a:extLst>
              <a:ext uri="{FF2B5EF4-FFF2-40B4-BE49-F238E27FC236}">
                <a16:creationId xmlns:a16="http://schemas.microsoft.com/office/drawing/2014/main" id="{58D487A4-9706-44F3-8227-9C3CE72FB4FE}"/>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42600563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2"/>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3" r:id="rId4"/>
    <p:sldLayoutId id="2147483657" r:id="rId5"/>
    <p:sldLayoutId id="2147483658" r:id="rId6"/>
    <p:sldLayoutId id="2147483659" r:id="rId7"/>
    <p:sldLayoutId id="2147483672"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 id="2147483675"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12800" y="2115916"/>
            <a:ext cx="4389120" cy="692497"/>
          </a:xfrm>
        </p:spPr>
        <p:txBody>
          <a:bodyPr/>
          <a:lstStyle/>
          <a:p>
            <a:r>
              <a:rPr lang="en-US" dirty="0"/>
              <a:t>Considerations for Online Education Strategy</a:t>
            </a:r>
          </a:p>
        </p:txBody>
      </p:sp>
      <p:sp>
        <p:nvSpPr>
          <p:cNvPr id="5" name="Text Placeholder 10">
            <a:extLst>
              <a:ext uri="{FF2B5EF4-FFF2-40B4-BE49-F238E27FC236}">
                <a16:creationId xmlns:a16="http://schemas.microsoft.com/office/drawing/2014/main" id="{51A68BD1-DF93-4477-A493-94B37AA3FECC}"/>
              </a:ext>
            </a:extLst>
          </p:cNvPr>
          <p:cNvSpPr txBox="1">
            <a:spLocks/>
          </p:cNvSpPr>
          <p:nvPr/>
        </p:nvSpPr>
        <p:spPr bwMode="gray">
          <a:xfrm>
            <a:off x="3699564" y="4107290"/>
            <a:ext cx="2210069" cy="415498"/>
          </a:xfrm>
          <a:prstGeom prst="rect">
            <a:avLst/>
          </a:prstGeom>
        </p:spPr>
        <p:txBody>
          <a:bodyPr vert="horz" wrap="square" lIns="0" tIns="0" rIns="0" bIns="0" rtlCol="0" anchor="b" anchorCtr="0">
            <a:spAutoFit/>
          </a:bodyPr>
          <a:lstStyle>
            <a:lvl1pPr marL="0" indent="0" algn="r" defTabSz="480060" rtl="0" eaLnBrk="1" latinLnBrk="0" hangingPunct="1">
              <a:lnSpc>
                <a:spcPct val="100000"/>
              </a:lnSpc>
              <a:spcBef>
                <a:spcPts val="0"/>
              </a:spcBef>
              <a:buClrTx/>
              <a:buFont typeface="Arial" panose="020B0604020202020204" pitchFamily="34" charset="0"/>
              <a:buNone/>
              <a:defRPr sz="900" kern="1200">
                <a:solidFill>
                  <a:schemeClr val="bg1"/>
                </a:solidFill>
                <a:latin typeface="+mn-lt"/>
                <a:ea typeface="+mn-ea"/>
                <a:cs typeface="+mn-cs"/>
              </a:defRPr>
            </a:lvl1pPr>
            <a:lvl2pPr marL="114300" indent="0" algn="l" defTabSz="480060" rtl="0" eaLnBrk="1" latinLnBrk="0" hangingPunct="1">
              <a:lnSpc>
                <a:spcPct val="100000"/>
              </a:lnSpc>
              <a:spcBef>
                <a:spcPts val="500"/>
              </a:spcBef>
              <a:buClrTx/>
              <a:buFont typeface="Verdana" panose="020B0604030504040204" pitchFamily="34" charset="0"/>
              <a:buNone/>
              <a:defRPr sz="900" kern="1200">
                <a:solidFill>
                  <a:schemeClr val="bg1"/>
                </a:solidFill>
                <a:latin typeface="+mn-lt"/>
                <a:ea typeface="+mn-ea"/>
                <a:cs typeface="+mn-cs"/>
              </a:defRPr>
            </a:lvl2pPr>
            <a:lvl3pPr marL="228600" indent="0" algn="l" defTabSz="480060" rtl="0" eaLnBrk="1" latinLnBrk="0" hangingPunct="1">
              <a:lnSpc>
                <a:spcPct val="100000"/>
              </a:lnSpc>
              <a:spcBef>
                <a:spcPts val="500"/>
              </a:spcBef>
              <a:buClrTx/>
              <a:buFont typeface="Arial" panose="020B0604020202020204" pitchFamily="34" charset="0"/>
              <a:buNone/>
              <a:defRPr sz="900" kern="1200">
                <a:solidFill>
                  <a:schemeClr val="bg1"/>
                </a:solidFill>
                <a:latin typeface="+mn-lt"/>
                <a:ea typeface="+mn-ea"/>
                <a:cs typeface="+mn-cs"/>
              </a:defRPr>
            </a:lvl3pPr>
            <a:lvl4pPr marL="342900" indent="0" algn="l" defTabSz="480060" rtl="0" eaLnBrk="1" latinLnBrk="0" hangingPunct="1">
              <a:lnSpc>
                <a:spcPct val="100000"/>
              </a:lnSpc>
              <a:spcBef>
                <a:spcPts val="500"/>
              </a:spcBef>
              <a:buFont typeface="Verdana" panose="020B0604030504040204" pitchFamily="34" charset="0"/>
              <a:buNone/>
              <a:defRPr sz="900" kern="1200">
                <a:solidFill>
                  <a:schemeClr val="bg1"/>
                </a:solidFill>
                <a:latin typeface="+mn-lt"/>
                <a:ea typeface="+mn-ea"/>
                <a:cs typeface="+mn-cs"/>
              </a:defRPr>
            </a:lvl4pPr>
            <a:lvl5pPr marL="457200" indent="0" algn="l" defTabSz="480060" rtl="0" eaLnBrk="1" latinLnBrk="0" hangingPunct="1">
              <a:lnSpc>
                <a:spcPct val="100000"/>
              </a:lnSpc>
              <a:spcBef>
                <a:spcPts val="500"/>
              </a:spcBef>
              <a:buFont typeface="Arial" panose="020B0604020202020204" pitchFamily="34" charset="0"/>
              <a:buNone/>
              <a:defRPr sz="9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Max Milder</a:t>
            </a:r>
          </a:p>
          <a:p>
            <a:r>
              <a:rPr lang="en-US" dirty="0"/>
              <a:t>Associate Director</a:t>
            </a:r>
          </a:p>
          <a:p>
            <a:r>
              <a:rPr lang="en-US" dirty="0"/>
              <a:t>mmilder@eab.com</a:t>
            </a:r>
          </a:p>
        </p:txBody>
      </p:sp>
      <p:sp>
        <p:nvSpPr>
          <p:cNvPr id="6" name="Text Placeholder 5">
            <a:extLst>
              <a:ext uri="{FF2B5EF4-FFF2-40B4-BE49-F238E27FC236}">
                <a16:creationId xmlns:a16="http://schemas.microsoft.com/office/drawing/2014/main" id="{AD8F0FFB-AA62-4381-A3E7-EC2F8EE5C5B9}"/>
              </a:ext>
            </a:extLst>
          </p:cNvPr>
          <p:cNvSpPr>
            <a:spLocks noGrp="1"/>
          </p:cNvSpPr>
          <p:nvPr>
            <p:ph type="body" sz="quarter" idx="13"/>
          </p:nvPr>
        </p:nvSpPr>
        <p:spPr/>
        <p:txBody>
          <a:bodyPr/>
          <a:lstStyle/>
          <a:p>
            <a:endParaRPr lang="en-US"/>
          </a:p>
        </p:txBody>
      </p:sp>
      <p:pic>
        <p:nvPicPr>
          <p:cNvPr id="7" name="Picture 2" descr="Image result for pace university logo">
            <a:extLst>
              <a:ext uri="{FF2B5EF4-FFF2-40B4-BE49-F238E27FC236}">
                <a16:creationId xmlns:a16="http://schemas.microsoft.com/office/drawing/2014/main" id="{8E0581E1-104E-4954-890C-9C2FFDB5B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530" y="164635"/>
            <a:ext cx="1680882" cy="7045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375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Rising Above Misconceptions and Semantic Debates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dirty="0"/>
              <a:t>From “Whether” to “How” We Will Go Online</a:t>
            </a:r>
          </a:p>
        </p:txBody>
      </p:sp>
      <p:sp>
        <p:nvSpPr>
          <p:cNvPr id="21" name="TextBox 20"/>
          <p:cNvSpPr txBox="1"/>
          <p:nvPr/>
        </p:nvSpPr>
        <p:spPr>
          <a:xfrm>
            <a:off x="88627" y="1681637"/>
            <a:ext cx="2907057" cy="2400657"/>
          </a:xfrm>
          <a:prstGeom prst="rect">
            <a:avLst/>
          </a:prstGeom>
          <a:noFill/>
        </p:spPr>
        <p:txBody>
          <a:bodyPr wrap="square" rtlCol="0">
            <a:spAutoFit/>
          </a:bodyPr>
          <a:lstStyle/>
          <a:p>
            <a:pPr algn="r">
              <a:lnSpc>
                <a:spcPct val="200000"/>
              </a:lnSpc>
              <a:spcBef>
                <a:spcPts val="1200"/>
              </a:spcBef>
            </a:pPr>
            <a:r>
              <a:rPr lang="en-US" sz="1100" dirty="0">
                <a:solidFill>
                  <a:srgbClr val="516473"/>
                </a:solidFill>
                <a:latin typeface="Arial"/>
              </a:rPr>
              <a:t>Online is </a:t>
            </a:r>
            <a:r>
              <a:rPr lang="en-US" sz="1100" b="1" dirty="0">
                <a:solidFill>
                  <a:srgbClr val="516473"/>
                </a:solidFill>
                <a:latin typeface="Arial"/>
              </a:rPr>
              <a:t>not a market</a:t>
            </a:r>
          </a:p>
          <a:p>
            <a:pPr algn="r">
              <a:lnSpc>
                <a:spcPct val="200000"/>
              </a:lnSpc>
              <a:spcBef>
                <a:spcPts val="1200"/>
              </a:spcBef>
            </a:pPr>
            <a:r>
              <a:rPr lang="en-US" sz="1100" dirty="0">
                <a:solidFill>
                  <a:srgbClr val="516473"/>
                </a:solidFill>
                <a:latin typeface="Arial"/>
              </a:rPr>
              <a:t>Online is </a:t>
            </a:r>
            <a:r>
              <a:rPr lang="en-US" sz="1100" b="1" dirty="0">
                <a:solidFill>
                  <a:srgbClr val="516473"/>
                </a:solidFill>
                <a:latin typeface="Arial"/>
              </a:rPr>
              <a:t>neither more nor less effective</a:t>
            </a:r>
          </a:p>
          <a:p>
            <a:pPr algn="r">
              <a:lnSpc>
                <a:spcPct val="200000"/>
              </a:lnSpc>
              <a:spcBef>
                <a:spcPts val="1200"/>
              </a:spcBef>
            </a:pPr>
            <a:r>
              <a:rPr lang="en-US" sz="1100" dirty="0">
                <a:solidFill>
                  <a:srgbClr val="516473"/>
                </a:solidFill>
                <a:latin typeface="Arial"/>
              </a:rPr>
              <a:t>Online is </a:t>
            </a:r>
            <a:r>
              <a:rPr lang="en-US" sz="1100" b="1" dirty="0">
                <a:solidFill>
                  <a:srgbClr val="516473"/>
                </a:solidFill>
                <a:latin typeface="Arial"/>
              </a:rPr>
              <a:t>neither more nor less profitable</a:t>
            </a:r>
          </a:p>
          <a:p>
            <a:pPr algn="r">
              <a:lnSpc>
                <a:spcPct val="200000"/>
              </a:lnSpc>
              <a:spcBef>
                <a:spcPts val="1200"/>
              </a:spcBef>
            </a:pPr>
            <a:r>
              <a:rPr lang="en-US" sz="1100" dirty="0">
                <a:solidFill>
                  <a:srgbClr val="516473"/>
                </a:solidFill>
                <a:latin typeface="Arial"/>
              </a:rPr>
              <a:t>Online </a:t>
            </a:r>
            <a:r>
              <a:rPr lang="en-US" sz="1100" b="1" dirty="0">
                <a:solidFill>
                  <a:srgbClr val="516473"/>
                </a:solidFill>
                <a:latin typeface="Arial"/>
              </a:rPr>
              <a:t>will not replace your campus</a:t>
            </a:r>
          </a:p>
          <a:p>
            <a:pPr algn="r">
              <a:lnSpc>
                <a:spcPct val="200000"/>
              </a:lnSpc>
              <a:spcBef>
                <a:spcPts val="1200"/>
              </a:spcBef>
            </a:pPr>
            <a:r>
              <a:rPr lang="en-US" sz="1100" dirty="0">
                <a:solidFill>
                  <a:srgbClr val="516473"/>
                </a:solidFill>
                <a:latin typeface="Arial"/>
              </a:rPr>
              <a:t>Online is </a:t>
            </a:r>
            <a:r>
              <a:rPr lang="en-US" sz="1100" b="1" dirty="0">
                <a:solidFill>
                  <a:srgbClr val="516473"/>
                </a:solidFill>
                <a:latin typeface="Arial"/>
              </a:rPr>
              <a:t>not a strategy</a:t>
            </a:r>
          </a:p>
        </p:txBody>
      </p:sp>
      <p:sp>
        <p:nvSpPr>
          <p:cNvPr id="22" name="TextBox 21"/>
          <p:cNvSpPr txBox="1"/>
          <p:nvPr/>
        </p:nvSpPr>
        <p:spPr bwMode="gray">
          <a:xfrm>
            <a:off x="3693991" y="1217854"/>
            <a:ext cx="1983479" cy="338554"/>
          </a:xfrm>
          <a:prstGeom prst="rect">
            <a:avLst/>
          </a:prstGeom>
          <a:noFill/>
        </p:spPr>
        <p:txBody>
          <a:bodyPr wrap="square" lIns="0" tIns="0" rIns="0" bIns="0" rtlCol="0" anchor="ctr">
            <a:spAutoFit/>
          </a:bodyPr>
          <a:lstStyle/>
          <a:p>
            <a:pPr algn="ctr">
              <a:spcBef>
                <a:spcPts val="500"/>
              </a:spcBef>
            </a:pPr>
            <a:r>
              <a:rPr lang="en-US" sz="1100" b="1" dirty="0">
                <a:solidFill>
                  <a:srgbClr val="516473"/>
                </a:solidFill>
                <a:latin typeface="Arial"/>
              </a:rPr>
              <a:t>Key Lessons in Starting a Productive Conversation</a:t>
            </a:r>
          </a:p>
        </p:txBody>
      </p:sp>
      <p:sp>
        <p:nvSpPr>
          <p:cNvPr id="23" name="TextBox 22"/>
          <p:cNvSpPr txBox="1"/>
          <p:nvPr/>
        </p:nvSpPr>
        <p:spPr bwMode="gray">
          <a:xfrm>
            <a:off x="959888" y="1217854"/>
            <a:ext cx="1983479" cy="338554"/>
          </a:xfrm>
          <a:prstGeom prst="rect">
            <a:avLst/>
          </a:prstGeom>
          <a:noFill/>
        </p:spPr>
        <p:txBody>
          <a:bodyPr wrap="square" lIns="0" tIns="0" rIns="0" bIns="0" rtlCol="0" anchor="ctr">
            <a:spAutoFit/>
          </a:bodyPr>
          <a:lstStyle/>
          <a:p>
            <a:pPr algn="ctr">
              <a:spcBef>
                <a:spcPts val="500"/>
              </a:spcBef>
            </a:pPr>
            <a:r>
              <a:rPr lang="en-US" sz="1100" b="1" dirty="0">
                <a:solidFill>
                  <a:srgbClr val="516473"/>
                </a:solidFill>
                <a:latin typeface="Arial"/>
              </a:rPr>
              <a:t>Modality Debate Misses Important Distinctions</a:t>
            </a:r>
          </a:p>
        </p:txBody>
      </p:sp>
      <p:sp>
        <p:nvSpPr>
          <p:cNvPr id="24" name="TextBox 23"/>
          <p:cNvSpPr txBox="1"/>
          <p:nvPr/>
        </p:nvSpPr>
        <p:spPr>
          <a:xfrm>
            <a:off x="3509670" y="1729403"/>
            <a:ext cx="2549937" cy="430887"/>
          </a:xfrm>
          <a:prstGeom prst="rect">
            <a:avLst/>
          </a:prstGeom>
          <a:noFill/>
        </p:spPr>
        <p:txBody>
          <a:bodyPr wrap="square" rtlCol="0">
            <a:spAutoFit/>
          </a:bodyPr>
          <a:lstStyle/>
          <a:p>
            <a:r>
              <a:rPr lang="en-US" sz="1100" dirty="0">
                <a:solidFill>
                  <a:srgbClr val="516473"/>
                </a:solidFill>
                <a:latin typeface="Arial"/>
              </a:rPr>
              <a:t>Different populations require different programmatic strategies</a:t>
            </a:r>
            <a:endParaRPr lang="en-US" sz="1100" b="1" dirty="0">
              <a:solidFill>
                <a:srgbClr val="516473"/>
              </a:solidFill>
              <a:latin typeface="Arial"/>
            </a:endParaRPr>
          </a:p>
        </p:txBody>
      </p:sp>
      <p:sp>
        <p:nvSpPr>
          <p:cNvPr id="25" name="TextBox 24"/>
          <p:cNvSpPr txBox="1"/>
          <p:nvPr/>
        </p:nvSpPr>
        <p:spPr>
          <a:xfrm>
            <a:off x="3509670" y="2700669"/>
            <a:ext cx="2549937" cy="430887"/>
          </a:xfrm>
          <a:prstGeom prst="rect">
            <a:avLst/>
          </a:prstGeom>
          <a:noFill/>
        </p:spPr>
        <p:txBody>
          <a:bodyPr wrap="square" rtlCol="0">
            <a:spAutoFit/>
          </a:bodyPr>
          <a:lstStyle/>
          <a:p>
            <a:r>
              <a:rPr lang="en-US" sz="1100" dirty="0">
                <a:solidFill>
                  <a:srgbClr val="516473"/>
                </a:solidFill>
                <a:latin typeface="Arial"/>
              </a:rPr>
              <a:t>Costs and revenues driven primarily by instructional model and class size</a:t>
            </a:r>
            <a:endParaRPr lang="en-US" sz="1100" b="1" dirty="0">
              <a:solidFill>
                <a:srgbClr val="516473"/>
              </a:solidFill>
              <a:latin typeface="Arial"/>
            </a:endParaRPr>
          </a:p>
        </p:txBody>
      </p:sp>
      <p:sp>
        <p:nvSpPr>
          <p:cNvPr id="26" name="TextBox 25"/>
          <p:cNvSpPr txBox="1"/>
          <p:nvPr/>
        </p:nvSpPr>
        <p:spPr>
          <a:xfrm>
            <a:off x="3509670" y="2209333"/>
            <a:ext cx="2704612" cy="430887"/>
          </a:xfrm>
          <a:prstGeom prst="rect">
            <a:avLst/>
          </a:prstGeom>
          <a:noFill/>
        </p:spPr>
        <p:txBody>
          <a:bodyPr wrap="square" rtlCol="0">
            <a:spAutoFit/>
          </a:bodyPr>
          <a:lstStyle/>
          <a:p>
            <a:r>
              <a:rPr lang="en-US" sz="1100" dirty="0">
                <a:solidFill>
                  <a:srgbClr val="516473"/>
                </a:solidFill>
                <a:latin typeface="Arial"/>
              </a:rPr>
              <a:t>Wrap-around services and design standards critical to student success</a:t>
            </a:r>
            <a:endParaRPr lang="en-US" sz="1100" b="1" dirty="0">
              <a:solidFill>
                <a:srgbClr val="516473"/>
              </a:solidFill>
              <a:latin typeface="Arial"/>
            </a:endParaRPr>
          </a:p>
        </p:txBody>
      </p:sp>
      <p:sp>
        <p:nvSpPr>
          <p:cNvPr id="27" name="TextBox 26"/>
          <p:cNvSpPr txBox="1"/>
          <p:nvPr/>
        </p:nvSpPr>
        <p:spPr>
          <a:xfrm>
            <a:off x="3509670" y="3676484"/>
            <a:ext cx="2686415" cy="430887"/>
          </a:xfrm>
          <a:prstGeom prst="rect">
            <a:avLst/>
          </a:prstGeom>
          <a:noFill/>
        </p:spPr>
        <p:txBody>
          <a:bodyPr wrap="square" rtlCol="0">
            <a:spAutoFit/>
          </a:bodyPr>
          <a:lstStyle/>
          <a:p>
            <a:r>
              <a:rPr lang="en-US" sz="1100" dirty="0">
                <a:solidFill>
                  <a:srgbClr val="516473"/>
                </a:solidFill>
                <a:latin typeface="Arial"/>
              </a:rPr>
              <a:t>Institutional priorities and goals should drive decisions about technology</a:t>
            </a:r>
            <a:endParaRPr lang="en-US" sz="1100" b="1" dirty="0">
              <a:solidFill>
                <a:srgbClr val="516473"/>
              </a:solidFill>
              <a:latin typeface="Arial"/>
            </a:endParaRPr>
          </a:p>
        </p:txBody>
      </p:sp>
      <p:sp>
        <p:nvSpPr>
          <p:cNvPr id="28" name="Right Arrow 27"/>
          <p:cNvSpPr/>
          <p:nvPr/>
        </p:nvSpPr>
        <p:spPr bwMode="gray">
          <a:xfrm>
            <a:off x="3151845" y="1848688"/>
            <a:ext cx="205154" cy="190271"/>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1463675"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ndParaRPr>
          </a:p>
        </p:txBody>
      </p:sp>
      <p:sp>
        <p:nvSpPr>
          <p:cNvPr id="29" name="Right Arrow 28"/>
          <p:cNvSpPr/>
          <p:nvPr/>
        </p:nvSpPr>
        <p:spPr bwMode="gray">
          <a:xfrm>
            <a:off x="3151845" y="2817679"/>
            <a:ext cx="205154" cy="190271"/>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1463675"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ndParaRPr>
          </a:p>
        </p:txBody>
      </p:sp>
      <p:sp>
        <p:nvSpPr>
          <p:cNvPr id="30" name="Right Arrow 29"/>
          <p:cNvSpPr/>
          <p:nvPr/>
        </p:nvSpPr>
        <p:spPr bwMode="gray">
          <a:xfrm>
            <a:off x="3151845" y="3295350"/>
            <a:ext cx="205154" cy="190271"/>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1463675"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ndParaRPr>
          </a:p>
        </p:txBody>
      </p:sp>
      <p:sp>
        <p:nvSpPr>
          <p:cNvPr id="31" name="Right Arrow 30"/>
          <p:cNvSpPr/>
          <p:nvPr/>
        </p:nvSpPr>
        <p:spPr bwMode="gray">
          <a:xfrm>
            <a:off x="3151845" y="3793494"/>
            <a:ext cx="205154" cy="190271"/>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1463675"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ndParaRPr>
          </a:p>
        </p:txBody>
      </p:sp>
      <p:sp>
        <p:nvSpPr>
          <p:cNvPr id="32" name="Right Arrow 31"/>
          <p:cNvSpPr/>
          <p:nvPr/>
        </p:nvSpPr>
        <p:spPr bwMode="gray">
          <a:xfrm>
            <a:off x="3154120" y="2335459"/>
            <a:ext cx="205154" cy="190271"/>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1463675"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ndParaRPr>
          </a:p>
        </p:txBody>
      </p:sp>
      <p:sp>
        <p:nvSpPr>
          <p:cNvPr id="33" name="TextBox 32"/>
          <p:cNvSpPr txBox="1"/>
          <p:nvPr/>
        </p:nvSpPr>
        <p:spPr>
          <a:xfrm>
            <a:off x="3509670" y="3180621"/>
            <a:ext cx="2549937" cy="430887"/>
          </a:xfrm>
          <a:prstGeom prst="rect">
            <a:avLst/>
          </a:prstGeom>
          <a:noFill/>
        </p:spPr>
        <p:txBody>
          <a:bodyPr wrap="square" rtlCol="0">
            <a:spAutoFit/>
          </a:bodyPr>
          <a:lstStyle/>
          <a:p>
            <a:r>
              <a:rPr lang="en-US" sz="1100" dirty="0">
                <a:solidFill>
                  <a:srgbClr val="516473"/>
                </a:solidFill>
                <a:latin typeface="Arial"/>
              </a:rPr>
              <a:t>Instruction and services will be delivered in multiple modalities</a:t>
            </a:r>
            <a:endParaRPr lang="en-US" sz="1100" b="1" dirty="0">
              <a:solidFill>
                <a:srgbClr val="516473"/>
              </a:solidFill>
              <a:latin typeface="Arial"/>
            </a:endParaRPr>
          </a:p>
        </p:txBody>
      </p:sp>
      <p:sp>
        <p:nvSpPr>
          <p:cNvPr id="34" name="Rounded Rectangle 33"/>
          <p:cNvSpPr/>
          <p:nvPr/>
        </p:nvSpPr>
        <p:spPr bwMode="gray">
          <a:xfrm>
            <a:off x="1187355" y="3637128"/>
            <a:ext cx="4926842" cy="518615"/>
          </a:xfrm>
          <a:prstGeom prst="roundRect">
            <a:avLst/>
          </a:prstGeom>
          <a:noFill/>
          <a:ln w="12700" cap="flat" cmpd="sng" algn="ctr">
            <a:solidFill>
              <a:srgbClr val="8C9FAE"/>
            </a:solidFill>
            <a:prstDash val="dash"/>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1576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Three Unique Student Segments Comprise Online Opportunity</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p:txBody>
          <a:bodyPr/>
          <a:lstStyle/>
          <a:p>
            <a:endParaRPr lang="en-US" dirty="0"/>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80194" y="317005"/>
            <a:ext cx="5486400" cy="249299"/>
          </a:xfrm>
        </p:spPr>
        <p:txBody>
          <a:bodyPr/>
          <a:lstStyle/>
          <a:p>
            <a:r>
              <a:rPr lang="en-US" dirty="0"/>
              <a:t>Modality Debate Misses Market Distinctions</a:t>
            </a:r>
          </a:p>
        </p:txBody>
      </p:sp>
      <p:sp>
        <p:nvSpPr>
          <p:cNvPr id="26" name="Text Placeholder 19"/>
          <p:cNvSpPr txBox="1">
            <a:spLocks/>
          </p:cNvSpPr>
          <p:nvPr/>
        </p:nvSpPr>
        <p:spPr bwMode="gray">
          <a:xfrm>
            <a:off x="3025841" y="1836370"/>
            <a:ext cx="1553036" cy="415498"/>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r>
              <a:rPr lang="en-US" sz="900" b="1" dirty="0">
                <a:solidFill>
                  <a:srgbClr val="000000"/>
                </a:solidFill>
              </a:rPr>
              <a:t>Professional/ </a:t>
            </a:r>
            <a:br>
              <a:rPr lang="en-US" sz="900" b="1" dirty="0">
                <a:solidFill>
                  <a:srgbClr val="000000"/>
                </a:solidFill>
              </a:rPr>
            </a:br>
            <a:r>
              <a:rPr lang="en-US" sz="900" b="1" dirty="0">
                <a:solidFill>
                  <a:srgbClr val="000000"/>
                </a:solidFill>
              </a:rPr>
              <a:t>Graduate Students</a:t>
            </a:r>
            <a:r>
              <a:rPr lang="en-US" sz="900" dirty="0">
                <a:solidFill>
                  <a:srgbClr val="000000"/>
                </a:solidFill>
              </a:rPr>
              <a:t>	</a:t>
            </a:r>
          </a:p>
        </p:txBody>
      </p:sp>
      <p:sp>
        <p:nvSpPr>
          <p:cNvPr id="27" name="Text Placeholder 19"/>
          <p:cNvSpPr txBox="1">
            <a:spLocks/>
          </p:cNvSpPr>
          <p:nvPr/>
        </p:nvSpPr>
        <p:spPr bwMode="gray">
          <a:xfrm>
            <a:off x="1316991" y="1797217"/>
            <a:ext cx="1074109" cy="276999"/>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r>
              <a:rPr lang="en-US" sz="900" b="1" dirty="0">
                <a:solidFill>
                  <a:srgbClr val="000000"/>
                </a:solidFill>
              </a:rPr>
              <a:t>Multimodal Undergraduates</a:t>
            </a:r>
            <a:endParaRPr lang="en-US" sz="900" dirty="0">
              <a:solidFill>
                <a:srgbClr val="000000"/>
              </a:solidFill>
            </a:endParaRPr>
          </a:p>
        </p:txBody>
      </p:sp>
      <p:cxnSp>
        <p:nvCxnSpPr>
          <p:cNvPr id="28" name="Straight Connector 27"/>
          <p:cNvCxnSpPr/>
          <p:nvPr/>
        </p:nvCxnSpPr>
        <p:spPr bwMode="gray">
          <a:xfrm>
            <a:off x="1316991" y="2527375"/>
            <a:ext cx="132545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 Placeholder 19"/>
          <p:cNvSpPr txBox="1">
            <a:spLocks/>
          </p:cNvSpPr>
          <p:nvPr/>
        </p:nvSpPr>
        <p:spPr bwMode="gray">
          <a:xfrm>
            <a:off x="4794613" y="1811474"/>
            <a:ext cx="869908" cy="307777"/>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r>
              <a:rPr lang="en-US" sz="900" b="1" dirty="0">
                <a:solidFill>
                  <a:srgbClr val="000000"/>
                </a:solidFill>
              </a:rPr>
              <a:t>Adult Degree Completers</a:t>
            </a:r>
            <a:br>
              <a:rPr lang="en-US" sz="900" b="1" dirty="0">
                <a:solidFill>
                  <a:srgbClr val="000000"/>
                </a:solidFill>
              </a:rPr>
            </a:br>
            <a:endParaRPr lang="en-US" sz="200" b="1" dirty="0">
              <a:solidFill>
                <a:srgbClr val="000000"/>
              </a:solidFill>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531" y="1343089"/>
            <a:ext cx="305958" cy="384048"/>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433" y="1343089"/>
            <a:ext cx="281634" cy="384048"/>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2" y="1343089"/>
            <a:ext cx="380287" cy="315638"/>
          </a:xfrm>
          <a:prstGeom prst="rect">
            <a:avLst/>
          </a:prstGeom>
        </p:spPr>
      </p:pic>
      <p:sp>
        <p:nvSpPr>
          <p:cNvPr id="33" name="TextBox 32"/>
          <p:cNvSpPr txBox="1"/>
          <p:nvPr/>
        </p:nvSpPr>
        <p:spPr bwMode="gray">
          <a:xfrm>
            <a:off x="1316991" y="2141247"/>
            <a:ext cx="1396387" cy="276999"/>
          </a:xfrm>
          <a:prstGeom prst="rect">
            <a:avLst/>
          </a:prstGeom>
          <a:noFill/>
        </p:spPr>
        <p:txBody>
          <a:bodyPr wrap="square" lIns="0" tIns="0" rIns="0" bIns="0" rtlCol="0">
            <a:spAutoFit/>
          </a:bodyPr>
          <a:lstStyle/>
          <a:p>
            <a:pPr>
              <a:spcBef>
                <a:spcPts val="500"/>
              </a:spcBef>
            </a:pPr>
            <a:r>
              <a:rPr lang="en-US" sz="900" i="1" dirty="0">
                <a:solidFill>
                  <a:schemeClr val="tx1"/>
                </a:solidFill>
              </a:rPr>
              <a:t>Opting for Convenience and Enrichment</a:t>
            </a:r>
          </a:p>
        </p:txBody>
      </p:sp>
      <p:sp>
        <p:nvSpPr>
          <p:cNvPr id="34" name="TextBox 33"/>
          <p:cNvSpPr txBox="1"/>
          <p:nvPr/>
        </p:nvSpPr>
        <p:spPr bwMode="gray">
          <a:xfrm>
            <a:off x="4794613" y="2141247"/>
            <a:ext cx="1069298" cy="276999"/>
          </a:xfrm>
          <a:prstGeom prst="rect">
            <a:avLst/>
          </a:prstGeom>
          <a:noFill/>
        </p:spPr>
        <p:txBody>
          <a:bodyPr wrap="square" lIns="0" tIns="0" rIns="0" bIns="0" rtlCol="0">
            <a:spAutoFit/>
          </a:bodyPr>
          <a:lstStyle/>
          <a:p>
            <a:pPr>
              <a:spcBef>
                <a:spcPts val="500"/>
              </a:spcBef>
            </a:pPr>
            <a:r>
              <a:rPr lang="en-US" sz="900" i="1" dirty="0">
                <a:solidFill>
                  <a:schemeClr val="tx1"/>
                </a:solidFill>
              </a:rPr>
              <a:t>Looking for Fast, Flexible Degrees</a:t>
            </a:r>
          </a:p>
        </p:txBody>
      </p:sp>
      <p:sp>
        <p:nvSpPr>
          <p:cNvPr id="35" name="TextBox 34"/>
          <p:cNvSpPr txBox="1"/>
          <p:nvPr/>
        </p:nvSpPr>
        <p:spPr bwMode="gray">
          <a:xfrm>
            <a:off x="3025841" y="2147404"/>
            <a:ext cx="1397305" cy="276999"/>
          </a:xfrm>
          <a:prstGeom prst="rect">
            <a:avLst/>
          </a:prstGeom>
          <a:noFill/>
        </p:spPr>
        <p:txBody>
          <a:bodyPr wrap="square" lIns="0" tIns="0" rIns="0" bIns="0" rtlCol="0">
            <a:spAutoFit/>
          </a:bodyPr>
          <a:lstStyle/>
          <a:p>
            <a:pPr>
              <a:spcBef>
                <a:spcPts val="500"/>
              </a:spcBef>
            </a:pPr>
            <a:r>
              <a:rPr lang="en-US" sz="900" i="1" dirty="0"/>
              <a:t>Investing in Career Advancement</a:t>
            </a:r>
            <a:endParaRPr lang="en-US" sz="900" i="1" dirty="0">
              <a:solidFill>
                <a:schemeClr val="tx1"/>
              </a:solidFill>
            </a:endParaRPr>
          </a:p>
        </p:txBody>
      </p:sp>
      <p:sp>
        <p:nvSpPr>
          <p:cNvPr id="36" name="TextBox 35"/>
          <p:cNvSpPr txBox="1"/>
          <p:nvPr/>
        </p:nvSpPr>
        <p:spPr bwMode="gray">
          <a:xfrm>
            <a:off x="1316991" y="2686450"/>
            <a:ext cx="1886103" cy="310341"/>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On-Time Graduation</a:t>
            </a:r>
          </a:p>
          <a:p>
            <a:pPr marL="111125" indent="-111125">
              <a:spcBef>
                <a:spcPts val="500"/>
              </a:spcBef>
              <a:buFont typeface="Arial" panose="020B0604020202020204" pitchFamily="34" charset="0"/>
              <a:buChar char="•"/>
            </a:pPr>
            <a:r>
              <a:rPr lang="en-US" sz="800" dirty="0"/>
              <a:t>Curricular </a:t>
            </a:r>
            <a:r>
              <a:rPr lang="en-US" sz="800" dirty="0">
                <a:solidFill>
                  <a:schemeClr val="tx1"/>
                </a:solidFill>
              </a:rPr>
              <a:t>Exploration</a:t>
            </a:r>
          </a:p>
        </p:txBody>
      </p:sp>
      <p:sp>
        <p:nvSpPr>
          <p:cNvPr id="37" name="Pentagon 36"/>
          <p:cNvSpPr/>
          <p:nvPr/>
        </p:nvSpPr>
        <p:spPr bwMode="gray">
          <a:xfrm>
            <a:off x="285498" y="2671996"/>
            <a:ext cx="945789" cy="325908"/>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800" b="1" dirty="0">
                <a:solidFill>
                  <a:schemeClr val="bg1"/>
                </a:solidFill>
              </a:rPr>
              <a:t>Goals and Motivations</a:t>
            </a:r>
          </a:p>
        </p:txBody>
      </p:sp>
      <p:sp>
        <p:nvSpPr>
          <p:cNvPr id="38" name="TextBox 37"/>
          <p:cNvSpPr txBox="1"/>
          <p:nvPr/>
        </p:nvSpPr>
        <p:spPr bwMode="gray">
          <a:xfrm>
            <a:off x="1316991" y="3302131"/>
            <a:ext cx="1194392" cy="497572"/>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Location</a:t>
            </a:r>
          </a:p>
          <a:p>
            <a:pPr marL="111125" indent="-111125">
              <a:spcBef>
                <a:spcPts val="500"/>
              </a:spcBef>
              <a:buFont typeface="Arial" panose="020B0604020202020204" pitchFamily="34" charset="0"/>
              <a:buChar char="•"/>
            </a:pPr>
            <a:r>
              <a:rPr lang="en-US" sz="800" dirty="0"/>
              <a:t>Reputation</a:t>
            </a:r>
          </a:p>
          <a:p>
            <a:pPr marL="111125" indent="-111125">
              <a:spcBef>
                <a:spcPts val="500"/>
              </a:spcBef>
              <a:buFont typeface="Arial" panose="020B0604020202020204" pitchFamily="34" charset="0"/>
              <a:buChar char="•"/>
            </a:pPr>
            <a:r>
              <a:rPr lang="en-US" sz="800" dirty="0">
                <a:solidFill>
                  <a:schemeClr val="tx1"/>
                </a:solidFill>
              </a:rPr>
              <a:t>Cost</a:t>
            </a:r>
          </a:p>
        </p:txBody>
      </p:sp>
      <p:cxnSp>
        <p:nvCxnSpPr>
          <p:cNvPr id="39" name="Straight Connector 38"/>
          <p:cNvCxnSpPr/>
          <p:nvPr/>
        </p:nvCxnSpPr>
        <p:spPr bwMode="gray">
          <a:xfrm>
            <a:off x="3025841" y="2527375"/>
            <a:ext cx="132545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4794613" y="2527375"/>
            <a:ext cx="132545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gray">
          <a:xfrm>
            <a:off x="3025841" y="2686451"/>
            <a:ext cx="1886103" cy="310341"/>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Promotion</a:t>
            </a:r>
          </a:p>
          <a:p>
            <a:pPr marL="111125" indent="-111125">
              <a:spcBef>
                <a:spcPts val="500"/>
              </a:spcBef>
              <a:buFont typeface="Arial" panose="020B0604020202020204" pitchFamily="34" charset="0"/>
              <a:buChar char="•"/>
            </a:pPr>
            <a:r>
              <a:rPr lang="en-US" sz="800" dirty="0"/>
              <a:t>Career Change</a:t>
            </a:r>
            <a:endParaRPr lang="en-US" sz="800" dirty="0">
              <a:solidFill>
                <a:schemeClr val="tx1"/>
              </a:solidFill>
            </a:endParaRPr>
          </a:p>
        </p:txBody>
      </p:sp>
      <p:sp>
        <p:nvSpPr>
          <p:cNvPr id="42" name="TextBox 41"/>
          <p:cNvSpPr txBox="1"/>
          <p:nvPr/>
        </p:nvSpPr>
        <p:spPr bwMode="gray">
          <a:xfrm>
            <a:off x="3025841" y="3302131"/>
            <a:ext cx="1194392" cy="433452"/>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“Search and Shop”</a:t>
            </a:r>
          </a:p>
          <a:p>
            <a:pPr marL="111125" indent="-111125">
              <a:spcBef>
                <a:spcPts val="500"/>
              </a:spcBef>
              <a:buFont typeface="Arial" panose="020B0604020202020204" pitchFamily="34" charset="0"/>
              <a:buChar char="•"/>
            </a:pPr>
            <a:r>
              <a:rPr lang="en-US" sz="800" dirty="0"/>
              <a:t>Reputation in Industry</a:t>
            </a:r>
          </a:p>
        </p:txBody>
      </p:sp>
      <p:sp>
        <p:nvSpPr>
          <p:cNvPr id="43" name="TextBox 42"/>
          <p:cNvSpPr txBox="1"/>
          <p:nvPr/>
        </p:nvSpPr>
        <p:spPr bwMode="gray">
          <a:xfrm>
            <a:off x="4794613" y="2681383"/>
            <a:ext cx="1886103" cy="310341"/>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On-Time Graduation</a:t>
            </a:r>
          </a:p>
          <a:p>
            <a:pPr marL="111125" indent="-111125">
              <a:spcBef>
                <a:spcPts val="500"/>
              </a:spcBef>
              <a:buFont typeface="Arial" panose="020B0604020202020204" pitchFamily="34" charset="0"/>
              <a:buChar char="•"/>
            </a:pPr>
            <a:r>
              <a:rPr lang="en-US" sz="800" dirty="0"/>
              <a:t>Curricular </a:t>
            </a:r>
            <a:r>
              <a:rPr lang="en-US" sz="800" dirty="0">
                <a:solidFill>
                  <a:schemeClr val="tx1"/>
                </a:solidFill>
              </a:rPr>
              <a:t>Exploration</a:t>
            </a:r>
          </a:p>
        </p:txBody>
      </p:sp>
      <p:sp>
        <p:nvSpPr>
          <p:cNvPr id="44" name="TextBox 43"/>
          <p:cNvSpPr txBox="1"/>
          <p:nvPr/>
        </p:nvSpPr>
        <p:spPr bwMode="gray">
          <a:xfrm>
            <a:off x="4794613" y="3304213"/>
            <a:ext cx="1194392" cy="497572"/>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“Search and Shop”</a:t>
            </a:r>
          </a:p>
          <a:p>
            <a:pPr marL="111125" indent="-111125">
              <a:spcBef>
                <a:spcPts val="500"/>
              </a:spcBef>
              <a:buFont typeface="Arial" panose="020B0604020202020204" pitchFamily="34" charset="0"/>
              <a:buChar char="•"/>
            </a:pPr>
            <a:r>
              <a:rPr lang="en-US" sz="800" dirty="0"/>
              <a:t>Cost</a:t>
            </a:r>
          </a:p>
          <a:p>
            <a:pPr marL="111125" indent="-111125">
              <a:spcBef>
                <a:spcPts val="500"/>
              </a:spcBef>
              <a:buFont typeface="Arial" panose="020B0604020202020204" pitchFamily="34" charset="0"/>
              <a:buChar char="•"/>
            </a:pPr>
            <a:r>
              <a:rPr lang="en-US" sz="800" dirty="0">
                <a:solidFill>
                  <a:schemeClr val="tx1"/>
                </a:solidFill>
              </a:rPr>
              <a:t>Convenience</a:t>
            </a:r>
          </a:p>
        </p:txBody>
      </p:sp>
      <p:sp>
        <p:nvSpPr>
          <p:cNvPr id="45" name="Pentagon 44"/>
          <p:cNvSpPr/>
          <p:nvPr/>
        </p:nvSpPr>
        <p:spPr bwMode="gray">
          <a:xfrm>
            <a:off x="280194" y="3401600"/>
            <a:ext cx="945789" cy="325908"/>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800" b="1" dirty="0">
                <a:solidFill>
                  <a:schemeClr val="bg1"/>
                </a:solidFill>
              </a:rPr>
              <a:t>Selection Process</a:t>
            </a:r>
          </a:p>
        </p:txBody>
      </p:sp>
    </p:spTree>
    <p:extLst>
      <p:ext uri="{BB962C8B-B14F-4D97-AF65-F5344CB8AC3E}">
        <p14:creationId xmlns:p14="http://schemas.microsoft.com/office/powerpoint/2010/main" val="308434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0DDD3-7310-42A9-94F7-791FB6BF92EA}"/>
              </a:ext>
            </a:extLst>
          </p:cNvPr>
          <p:cNvSpPr>
            <a:spLocks noGrp="1"/>
          </p:cNvSpPr>
          <p:nvPr>
            <p:ph type="title"/>
          </p:nvPr>
        </p:nvSpPr>
        <p:spPr>
          <a:xfrm>
            <a:off x="457200" y="2033730"/>
            <a:ext cx="4439920" cy="692497"/>
          </a:xfrm>
        </p:spPr>
        <p:txBody>
          <a:bodyPr/>
          <a:lstStyle/>
          <a:p>
            <a:r>
              <a:rPr lang="en-US" dirty="0"/>
              <a:t>Serving Multi-Modal Undergraduates</a:t>
            </a:r>
          </a:p>
        </p:txBody>
      </p:sp>
      <p:sp>
        <p:nvSpPr>
          <p:cNvPr id="8" name="Text Placeholder 7">
            <a:extLst>
              <a:ext uri="{FF2B5EF4-FFF2-40B4-BE49-F238E27FC236}">
                <a16:creationId xmlns:a16="http://schemas.microsoft.com/office/drawing/2014/main" id="{2F82540D-90A9-48EC-8645-6F0BF44B834D}"/>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D4B05161-7362-435C-85EF-D2D4C4A1217F}"/>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32F00855-E47D-4DF0-8D3D-C350010DFED3}"/>
              </a:ext>
            </a:extLst>
          </p:cNvPr>
          <p:cNvSpPr>
            <a:spLocks noGrp="1"/>
          </p:cNvSpPr>
          <p:nvPr>
            <p:ph type="body" sz="quarter" idx="21"/>
          </p:nvPr>
        </p:nvSpPr>
        <p:spPr>
          <a:xfrm>
            <a:off x="4779242" y="3494256"/>
            <a:ext cx="655847" cy="205151"/>
          </a:xfrm>
        </p:spPr>
        <p:txBody>
          <a:bodyPr/>
          <a:lstStyle/>
          <a:p>
            <a:r>
              <a:rPr lang="en-US" dirty="0"/>
              <a:t>section</a:t>
            </a:r>
          </a:p>
        </p:txBody>
      </p:sp>
      <p:sp>
        <p:nvSpPr>
          <p:cNvPr id="11" name="Text Placeholder 10">
            <a:extLst>
              <a:ext uri="{FF2B5EF4-FFF2-40B4-BE49-F238E27FC236}">
                <a16:creationId xmlns:a16="http://schemas.microsoft.com/office/drawing/2014/main" id="{1CBAE058-3C1D-4D3F-8315-4C4C1E219ACF}"/>
              </a:ext>
            </a:extLst>
          </p:cNvPr>
          <p:cNvSpPr>
            <a:spLocks noGrp="1"/>
          </p:cNvSpPr>
          <p:nvPr>
            <p:ph type="body" sz="quarter" idx="22"/>
          </p:nvPr>
        </p:nvSpPr>
        <p:spPr/>
        <p:txBody>
          <a:bodyPr/>
          <a:lstStyle/>
          <a:p>
            <a:r>
              <a:rPr lang="en-US" dirty="0"/>
              <a:t>3</a:t>
            </a:r>
          </a:p>
        </p:txBody>
      </p:sp>
    </p:spTree>
    <p:extLst>
      <p:ext uri="{BB962C8B-B14F-4D97-AF65-F5344CB8AC3E}">
        <p14:creationId xmlns:p14="http://schemas.microsoft.com/office/powerpoint/2010/main" val="398642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More Traditional Students Are Demanding Blended Learning Opportunities</a:t>
            </a:r>
          </a:p>
        </p:txBody>
      </p:sp>
      <p:sp>
        <p:nvSpPr>
          <p:cNvPr id="3" name="Text Placeholder 2"/>
          <p:cNvSpPr>
            <a:spLocks noGrp="1"/>
          </p:cNvSpPr>
          <p:nvPr>
            <p:ph type="body" sz="quarter" idx="16"/>
          </p:nvPr>
        </p:nvSpPr>
        <p:spPr/>
        <p:txBody>
          <a:bodyPr/>
          <a:lstStyle/>
          <a:p>
            <a:r>
              <a:rPr lang="en-US" dirty="0"/>
              <a:t>Multimodal Undergraduates</a:t>
            </a:r>
          </a:p>
        </p:txBody>
      </p:sp>
      <p:sp>
        <p:nvSpPr>
          <p:cNvPr id="4" name="Text Placeholder 3"/>
          <p:cNvSpPr>
            <a:spLocks noGrp="1"/>
          </p:cNvSpPr>
          <p:nvPr>
            <p:ph type="body" sz="quarter" idx="18"/>
          </p:nvPr>
        </p:nvSpPr>
        <p:spPr>
          <a:xfrm>
            <a:off x="2201824" y="4523601"/>
            <a:ext cx="4198976" cy="276999"/>
          </a:xfrm>
        </p:spPr>
        <p:txBody>
          <a:bodyPr/>
          <a:lstStyle/>
          <a:p>
            <a:r>
              <a:rPr lang="en-US" dirty="0"/>
              <a:t>Source: Thomas Cavanagh, "The Postmodality Era: How Online Learning Is Becoming Learning," in </a:t>
            </a:r>
            <a:r>
              <a:rPr lang="en-US" i="1" dirty="0"/>
              <a:t>Game Changers: Education and Information Technologies, </a:t>
            </a:r>
            <a:r>
              <a:rPr lang="en-US" dirty="0"/>
              <a:t>edited by Diana G. Oblinger, 215-228. Washington, D.C.: EDUCAUSE, 2012.; "What is Blended Learning?", University of Central Florida. </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dirty="0"/>
              <a:t>Multimodality Increasingly the Norm</a:t>
            </a:r>
          </a:p>
        </p:txBody>
      </p:sp>
      <p:grpSp>
        <p:nvGrpSpPr>
          <p:cNvPr id="7" name="Group 6"/>
          <p:cNvGrpSpPr/>
          <p:nvPr/>
        </p:nvGrpSpPr>
        <p:grpSpPr>
          <a:xfrm>
            <a:off x="257285" y="1765789"/>
            <a:ext cx="3270017" cy="2386115"/>
            <a:chOff x="788416" y="3783705"/>
            <a:chExt cx="3578263" cy="2573952"/>
          </a:xfrm>
        </p:grpSpPr>
        <p:sp>
          <p:nvSpPr>
            <p:cNvPr id="8" name="Freeform 7"/>
            <p:cNvSpPr/>
            <p:nvPr/>
          </p:nvSpPr>
          <p:spPr>
            <a:xfrm>
              <a:off x="2540278" y="3783705"/>
              <a:ext cx="735068" cy="728800"/>
            </a:xfrm>
            <a:custGeom>
              <a:avLst/>
              <a:gdLst>
                <a:gd name="connsiteX0" fmla="*/ 0 w 699085"/>
                <a:gd name="connsiteY0" fmla="*/ 346562 h 693124"/>
                <a:gd name="connsiteX1" fmla="*/ 349543 w 699085"/>
                <a:gd name="connsiteY1" fmla="*/ 0 h 693124"/>
                <a:gd name="connsiteX2" fmla="*/ 699086 w 699085"/>
                <a:gd name="connsiteY2" fmla="*/ 346562 h 693124"/>
                <a:gd name="connsiteX3" fmla="*/ 349543 w 699085"/>
                <a:gd name="connsiteY3" fmla="*/ 693124 h 693124"/>
                <a:gd name="connsiteX4" fmla="*/ 0 w 699085"/>
                <a:gd name="connsiteY4" fmla="*/ 346562 h 69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085" h="693124">
                  <a:moveTo>
                    <a:pt x="0" y="346562"/>
                  </a:moveTo>
                  <a:cubicBezTo>
                    <a:pt x="0" y="155161"/>
                    <a:pt x="156496" y="0"/>
                    <a:pt x="349543" y="0"/>
                  </a:cubicBezTo>
                  <a:cubicBezTo>
                    <a:pt x="542590" y="0"/>
                    <a:pt x="699086" y="155161"/>
                    <a:pt x="699086" y="346562"/>
                  </a:cubicBezTo>
                  <a:cubicBezTo>
                    <a:pt x="699086" y="537963"/>
                    <a:pt x="542590" y="693124"/>
                    <a:pt x="349543" y="693124"/>
                  </a:cubicBezTo>
                  <a:cubicBezTo>
                    <a:pt x="156496" y="693124"/>
                    <a:pt x="0" y="537963"/>
                    <a:pt x="0" y="346562"/>
                  </a:cubicBezTo>
                  <a:close/>
                </a:path>
              </a:pathLst>
            </a:custGeom>
            <a:solidFill>
              <a:srgbClr val="3B4953">
                <a:lumMod val="40000"/>
                <a:lumOff val="60000"/>
                <a:alpha val="5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9" name="Freeform 8"/>
            <p:cNvSpPr/>
            <p:nvPr/>
          </p:nvSpPr>
          <p:spPr>
            <a:xfrm>
              <a:off x="2302544" y="4064158"/>
              <a:ext cx="2064135" cy="2037745"/>
            </a:xfrm>
            <a:custGeom>
              <a:avLst/>
              <a:gdLst>
                <a:gd name="connsiteX0" fmla="*/ 0 w 2064135"/>
                <a:gd name="connsiteY0" fmla="*/ 1018873 h 2037745"/>
                <a:gd name="connsiteX1" fmla="*/ 1032068 w 2064135"/>
                <a:gd name="connsiteY1" fmla="*/ 0 h 2037745"/>
                <a:gd name="connsiteX2" fmla="*/ 2064136 w 2064135"/>
                <a:gd name="connsiteY2" fmla="*/ 1018873 h 2037745"/>
                <a:gd name="connsiteX3" fmla="*/ 1032068 w 2064135"/>
                <a:gd name="connsiteY3" fmla="*/ 2037746 h 2037745"/>
                <a:gd name="connsiteX4" fmla="*/ 0 w 2064135"/>
                <a:gd name="connsiteY4" fmla="*/ 1018873 h 20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135" h="2037745">
                  <a:moveTo>
                    <a:pt x="0" y="1018873"/>
                  </a:moveTo>
                  <a:cubicBezTo>
                    <a:pt x="0" y="456165"/>
                    <a:pt x="462073" y="0"/>
                    <a:pt x="1032068" y="0"/>
                  </a:cubicBezTo>
                  <a:cubicBezTo>
                    <a:pt x="1602063" y="0"/>
                    <a:pt x="2064136" y="456165"/>
                    <a:pt x="2064136" y="1018873"/>
                  </a:cubicBezTo>
                  <a:cubicBezTo>
                    <a:pt x="2064136" y="1581581"/>
                    <a:pt x="1602063" y="2037746"/>
                    <a:pt x="1032068" y="2037746"/>
                  </a:cubicBezTo>
                  <a:cubicBezTo>
                    <a:pt x="462073" y="2037746"/>
                    <a:pt x="0" y="1581581"/>
                    <a:pt x="0" y="1018873"/>
                  </a:cubicBezTo>
                  <a:close/>
                </a:path>
              </a:pathLst>
            </a:custGeom>
            <a:solidFill>
              <a:srgbClr val="BBC7CF">
                <a:alpha val="4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1111458" tIns="235124" rIns="158779" bIns="235125" numCol="1" spcCol="1270" anchor="ctr" anchorCtr="0">
              <a:noAutofit/>
            </a:bodyPr>
            <a:lstStyle/>
            <a:p>
              <a:pPr lvl="0" algn="ctr" defTabSz="2889250">
                <a:lnSpc>
                  <a:spcPct val="90000"/>
                </a:lnSpc>
                <a:spcBef>
                  <a:spcPct val="0"/>
                </a:spcBef>
                <a:spcAft>
                  <a:spcPct val="35000"/>
                </a:spcAft>
              </a:pPr>
              <a:endParaRPr lang="en-US" sz="6500" kern="1200" dirty="0">
                <a:solidFill>
                  <a:srgbClr val="516473">
                    <a:hueOff val="0"/>
                    <a:satOff val="0"/>
                    <a:lumOff val="0"/>
                    <a:alphaOff val="0"/>
                  </a:srgbClr>
                </a:solidFill>
                <a:latin typeface="Arial"/>
                <a:ea typeface="+mn-ea"/>
                <a:cs typeface="+mn-cs"/>
              </a:endParaRPr>
            </a:p>
          </p:txBody>
        </p:sp>
        <p:sp>
          <p:nvSpPr>
            <p:cNvPr id="10" name="Freeform 9"/>
            <p:cNvSpPr/>
            <p:nvPr/>
          </p:nvSpPr>
          <p:spPr>
            <a:xfrm>
              <a:off x="2682658" y="5725869"/>
              <a:ext cx="517703" cy="495623"/>
            </a:xfrm>
            <a:custGeom>
              <a:avLst/>
              <a:gdLst>
                <a:gd name="connsiteX0" fmla="*/ 0 w 630224"/>
                <a:gd name="connsiteY0" fmla="*/ 301673 h 603345"/>
                <a:gd name="connsiteX1" fmla="*/ 315112 w 630224"/>
                <a:gd name="connsiteY1" fmla="*/ 0 h 603345"/>
                <a:gd name="connsiteX2" fmla="*/ 630224 w 630224"/>
                <a:gd name="connsiteY2" fmla="*/ 301673 h 603345"/>
                <a:gd name="connsiteX3" fmla="*/ 315112 w 630224"/>
                <a:gd name="connsiteY3" fmla="*/ 603346 h 603345"/>
                <a:gd name="connsiteX4" fmla="*/ 0 w 630224"/>
                <a:gd name="connsiteY4" fmla="*/ 301673 h 60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24" h="603345">
                  <a:moveTo>
                    <a:pt x="0" y="301673"/>
                  </a:moveTo>
                  <a:cubicBezTo>
                    <a:pt x="0" y="135064"/>
                    <a:pt x="141080" y="0"/>
                    <a:pt x="315112" y="0"/>
                  </a:cubicBezTo>
                  <a:cubicBezTo>
                    <a:pt x="489144" y="0"/>
                    <a:pt x="630224" y="135064"/>
                    <a:pt x="630224" y="301673"/>
                  </a:cubicBezTo>
                  <a:cubicBezTo>
                    <a:pt x="630224" y="468282"/>
                    <a:pt x="489144" y="603346"/>
                    <a:pt x="315112" y="603346"/>
                  </a:cubicBezTo>
                  <a:cubicBezTo>
                    <a:pt x="141080" y="603346"/>
                    <a:pt x="0" y="468282"/>
                    <a:pt x="0" y="301673"/>
                  </a:cubicBezTo>
                  <a:close/>
                </a:path>
              </a:pathLst>
            </a:custGeom>
            <a:solidFill>
              <a:srgbClr val="3B4953">
                <a:lumMod val="40000"/>
                <a:lumOff val="60000"/>
                <a:alpha val="3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72718" tIns="330679" rIns="72718" bIns="81220" numCol="1" spcCol="1270" anchor="ctr" anchorCtr="0">
              <a:noAutofit/>
            </a:bodyPr>
            <a:lstStyle/>
            <a:p>
              <a:pPr lvl="0" algn="ctr" defTabSz="622300">
                <a:lnSpc>
                  <a:spcPct val="90000"/>
                </a:lnSpc>
                <a:spcBef>
                  <a:spcPct val="0"/>
                </a:spcBef>
                <a:spcAft>
                  <a:spcPct val="35000"/>
                </a:spcAft>
              </a:pPr>
              <a:endParaRPr lang="en-US" sz="1400" kern="1200" dirty="0">
                <a:solidFill>
                  <a:srgbClr val="516473">
                    <a:hueOff val="0"/>
                    <a:satOff val="0"/>
                    <a:lumOff val="0"/>
                    <a:alphaOff val="0"/>
                  </a:srgbClr>
                </a:solidFill>
                <a:latin typeface="Arial"/>
                <a:ea typeface="+mn-ea"/>
                <a:cs typeface="+mn-cs"/>
              </a:endParaRPr>
            </a:p>
          </p:txBody>
        </p:sp>
        <p:sp>
          <p:nvSpPr>
            <p:cNvPr id="11" name="Freeform 10"/>
            <p:cNvSpPr/>
            <p:nvPr/>
          </p:nvSpPr>
          <p:spPr>
            <a:xfrm>
              <a:off x="788416" y="3942455"/>
              <a:ext cx="2497613" cy="2415202"/>
            </a:xfrm>
            <a:custGeom>
              <a:avLst/>
              <a:gdLst>
                <a:gd name="connsiteX0" fmla="*/ 0 w 2497613"/>
                <a:gd name="connsiteY0" fmla="*/ 1207601 h 2415202"/>
                <a:gd name="connsiteX1" fmla="*/ 1248807 w 2497613"/>
                <a:gd name="connsiteY1" fmla="*/ 0 h 2415202"/>
                <a:gd name="connsiteX2" fmla="*/ 2497614 w 2497613"/>
                <a:gd name="connsiteY2" fmla="*/ 1207601 h 2415202"/>
                <a:gd name="connsiteX3" fmla="*/ 1248807 w 2497613"/>
                <a:gd name="connsiteY3" fmla="*/ 2415202 h 2415202"/>
                <a:gd name="connsiteX4" fmla="*/ 0 w 2497613"/>
                <a:gd name="connsiteY4" fmla="*/ 1207601 h 241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613" h="2415202">
                  <a:moveTo>
                    <a:pt x="0" y="1207601"/>
                  </a:moveTo>
                  <a:cubicBezTo>
                    <a:pt x="0" y="540661"/>
                    <a:pt x="559110" y="0"/>
                    <a:pt x="1248807" y="0"/>
                  </a:cubicBezTo>
                  <a:cubicBezTo>
                    <a:pt x="1938504" y="0"/>
                    <a:pt x="2497614" y="540661"/>
                    <a:pt x="2497614" y="1207601"/>
                  </a:cubicBezTo>
                  <a:cubicBezTo>
                    <a:pt x="2497614" y="1874541"/>
                    <a:pt x="1938504" y="2415202"/>
                    <a:pt x="1248807" y="2415202"/>
                  </a:cubicBezTo>
                  <a:cubicBezTo>
                    <a:pt x="559110" y="2415202"/>
                    <a:pt x="0" y="1874541"/>
                    <a:pt x="0" y="1207601"/>
                  </a:cubicBezTo>
                  <a:close/>
                </a:path>
              </a:pathLst>
            </a:custGeom>
            <a:solidFill>
              <a:srgbClr val="8C9FAE">
                <a:alpha val="2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192124" tIns="278677" rIns="1344869" bIns="278678" numCol="1" spcCol="1270" anchor="ctr" anchorCtr="0">
              <a:noAutofit/>
            </a:bodyPr>
            <a:lstStyle/>
            <a:p>
              <a:pPr lvl="0" algn="ctr" defTabSz="533400">
                <a:lnSpc>
                  <a:spcPct val="90000"/>
                </a:lnSpc>
                <a:spcBef>
                  <a:spcPct val="0"/>
                </a:spcBef>
                <a:spcAft>
                  <a:spcPct val="35000"/>
                </a:spcAft>
              </a:pPr>
              <a:endParaRPr lang="en-US" sz="1200" b="1" kern="1200" dirty="0">
                <a:solidFill>
                  <a:srgbClr val="516473">
                    <a:hueOff val="0"/>
                    <a:satOff val="0"/>
                    <a:lumOff val="0"/>
                    <a:alphaOff val="0"/>
                  </a:srgbClr>
                </a:solidFill>
                <a:latin typeface="Arial"/>
                <a:ea typeface="+mn-ea"/>
                <a:cs typeface="+mn-cs"/>
              </a:endParaRPr>
            </a:p>
          </p:txBody>
        </p:sp>
      </p:grpSp>
      <p:sp>
        <p:nvSpPr>
          <p:cNvPr id="12" name="TextBox 11"/>
          <p:cNvSpPr txBox="1"/>
          <p:nvPr/>
        </p:nvSpPr>
        <p:spPr>
          <a:xfrm>
            <a:off x="2076916" y="1587814"/>
            <a:ext cx="1742464" cy="492443"/>
          </a:xfrm>
          <a:prstGeom prst="rect">
            <a:avLst/>
          </a:prstGeom>
          <a:noFill/>
        </p:spPr>
        <p:txBody>
          <a:bodyPr wrap="square" rtlCol="0">
            <a:spAutoFit/>
          </a:bodyPr>
          <a:lstStyle/>
          <a:p>
            <a:pPr algn="ctr"/>
            <a:r>
              <a:rPr lang="en-US" sz="900" b="1" dirty="0"/>
              <a:t>Secondary Campus Students</a:t>
            </a:r>
          </a:p>
          <a:p>
            <a:pPr algn="ctr"/>
            <a:r>
              <a:rPr lang="en-US" sz="800" dirty="0">
                <a:solidFill>
                  <a:srgbClr val="516473"/>
                </a:solidFill>
              </a:rPr>
              <a:t>(2,994)</a:t>
            </a:r>
          </a:p>
        </p:txBody>
      </p:sp>
      <p:sp>
        <p:nvSpPr>
          <p:cNvPr id="13" name="TextBox 12"/>
          <p:cNvSpPr txBox="1"/>
          <p:nvPr/>
        </p:nvSpPr>
        <p:spPr>
          <a:xfrm>
            <a:off x="2445170" y="2723014"/>
            <a:ext cx="1088761" cy="353943"/>
          </a:xfrm>
          <a:prstGeom prst="rect">
            <a:avLst/>
          </a:prstGeom>
          <a:noFill/>
        </p:spPr>
        <p:txBody>
          <a:bodyPr wrap="none" rtlCol="0">
            <a:spAutoFit/>
          </a:bodyPr>
          <a:lstStyle/>
          <a:p>
            <a:pPr algn="ctr"/>
            <a:r>
              <a:rPr lang="en-US" sz="900" b="1" dirty="0"/>
              <a:t>Web Students</a:t>
            </a:r>
          </a:p>
          <a:p>
            <a:pPr algn="ctr"/>
            <a:r>
              <a:rPr lang="en-US" sz="800" dirty="0">
                <a:solidFill>
                  <a:srgbClr val="516473"/>
                </a:solidFill>
              </a:rPr>
              <a:t>(36,465)</a:t>
            </a:r>
          </a:p>
        </p:txBody>
      </p:sp>
      <p:sp>
        <p:nvSpPr>
          <p:cNvPr id="14" name="TextBox 13"/>
          <p:cNvSpPr txBox="1"/>
          <p:nvPr/>
        </p:nvSpPr>
        <p:spPr>
          <a:xfrm>
            <a:off x="198076" y="1268222"/>
            <a:ext cx="2186817" cy="230832"/>
          </a:xfrm>
          <a:prstGeom prst="rect">
            <a:avLst/>
          </a:prstGeom>
          <a:noFill/>
        </p:spPr>
        <p:txBody>
          <a:bodyPr wrap="none" rtlCol="0">
            <a:spAutoFit/>
          </a:bodyPr>
          <a:lstStyle/>
          <a:p>
            <a:r>
              <a:rPr lang="en-US" sz="900" i="1" dirty="0">
                <a:solidFill>
                  <a:srgbClr val="516473"/>
                </a:solidFill>
              </a:rPr>
              <a:t>Head count by location, Fall 2016</a:t>
            </a:r>
          </a:p>
        </p:txBody>
      </p:sp>
      <p:sp>
        <p:nvSpPr>
          <p:cNvPr id="15" name="TextBox 14"/>
          <p:cNvSpPr txBox="1"/>
          <p:nvPr/>
        </p:nvSpPr>
        <p:spPr>
          <a:xfrm>
            <a:off x="869648" y="3138738"/>
            <a:ext cx="426720" cy="215444"/>
          </a:xfrm>
          <a:prstGeom prst="rect">
            <a:avLst/>
          </a:prstGeom>
          <a:noFill/>
        </p:spPr>
        <p:txBody>
          <a:bodyPr wrap="none" rtlCol="0">
            <a:spAutoFit/>
          </a:bodyPr>
          <a:lstStyle/>
          <a:p>
            <a:r>
              <a:rPr lang="en-US" sz="800" dirty="0">
                <a:solidFill>
                  <a:srgbClr val="516473"/>
                </a:solidFill>
              </a:rPr>
              <a:t>40%</a:t>
            </a:r>
          </a:p>
        </p:txBody>
      </p:sp>
      <p:sp>
        <p:nvSpPr>
          <p:cNvPr id="16" name="TextBox 15"/>
          <p:cNvSpPr txBox="1"/>
          <p:nvPr/>
        </p:nvSpPr>
        <p:spPr>
          <a:xfrm>
            <a:off x="2714471" y="3126621"/>
            <a:ext cx="426720" cy="215444"/>
          </a:xfrm>
          <a:prstGeom prst="rect">
            <a:avLst/>
          </a:prstGeom>
          <a:noFill/>
        </p:spPr>
        <p:txBody>
          <a:bodyPr wrap="none" rtlCol="0">
            <a:spAutoFit/>
          </a:bodyPr>
          <a:lstStyle/>
          <a:p>
            <a:r>
              <a:rPr lang="en-US" sz="800" dirty="0">
                <a:solidFill>
                  <a:srgbClr val="516473"/>
                </a:solidFill>
              </a:rPr>
              <a:t>16%</a:t>
            </a:r>
          </a:p>
        </p:txBody>
      </p:sp>
      <p:sp>
        <p:nvSpPr>
          <p:cNvPr id="17" name="TextBox 16"/>
          <p:cNvSpPr txBox="1"/>
          <p:nvPr/>
        </p:nvSpPr>
        <p:spPr>
          <a:xfrm>
            <a:off x="2023897" y="1853051"/>
            <a:ext cx="360996" cy="215444"/>
          </a:xfrm>
          <a:prstGeom prst="rect">
            <a:avLst/>
          </a:prstGeom>
          <a:noFill/>
        </p:spPr>
        <p:txBody>
          <a:bodyPr wrap="none" rtlCol="0">
            <a:spAutoFit/>
          </a:bodyPr>
          <a:lstStyle/>
          <a:p>
            <a:r>
              <a:rPr lang="en-US" sz="800" dirty="0">
                <a:solidFill>
                  <a:srgbClr val="516473"/>
                </a:solidFill>
              </a:rPr>
              <a:t>2%</a:t>
            </a:r>
          </a:p>
        </p:txBody>
      </p:sp>
      <p:sp>
        <p:nvSpPr>
          <p:cNvPr id="19" name="TextBox 18"/>
          <p:cNvSpPr txBox="1"/>
          <p:nvPr/>
        </p:nvSpPr>
        <p:spPr>
          <a:xfrm>
            <a:off x="2074239" y="3825309"/>
            <a:ext cx="360996" cy="215444"/>
          </a:xfrm>
          <a:prstGeom prst="rect">
            <a:avLst/>
          </a:prstGeom>
          <a:noFill/>
        </p:spPr>
        <p:txBody>
          <a:bodyPr wrap="none" rtlCol="0">
            <a:spAutoFit/>
          </a:bodyPr>
          <a:lstStyle/>
          <a:p>
            <a:r>
              <a:rPr lang="en-US" sz="800" dirty="0">
                <a:solidFill>
                  <a:srgbClr val="516473"/>
                </a:solidFill>
              </a:rPr>
              <a:t>1%</a:t>
            </a:r>
          </a:p>
        </p:txBody>
      </p:sp>
      <p:pic>
        <p:nvPicPr>
          <p:cNvPr id="20" name="Picture 2" descr="http://www.cs.ucf.edu/courses/testpage/largeUC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636" y="1542453"/>
            <a:ext cx="828766" cy="31285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98076" y="942680"/>
            <a:ext cx="3273467" cy="400110"/>
          </a:xfrm>
          <a:prstGeom prst="rect">
            <a:avLst/>
          </a:prstGeom>
        </p:spPr>
        <p:txBody>
          <a:bodyPr wrap="square">
            <a:spAutoFit/>
          </a:bodyPr>
          <a:lstStyle/>
          <a:p>
            <a:pPr>
              <a:spcBef>
                <a:spcPts val="300"/>
              </a:spcBef>
            </a:pPr>
            <a:r>
              <a:rPr lang="en-US" sz="1000" b="1" dirty="0">
                <a:solidFill>
                  <a:srgbClr val="4F5861"/>
                </a:solidFill>
              </a:rPr>
              <a:t>“Multi-Modality” at the University of Central Florida</a:t>
            </a:r>
            <a:endParaRPr lang="en-US" sz="1000" dirty="0">
              <a:solidFill>
                <a:srgbClr val="4F5861"/>
              </a:solidFill>
            </a:endParaRPr>
          </a:p>
        </p:txBody>
      </p:sp>
      <p:sp>
        <p:nvSpPr>
          <p:cNvPr id="22" name="TextBox 21"/>
          <p:cNvSpPr txBox="1"/>
          <p:nvPr/>
        </p:nvSpPr>
        <p:spPr>
          <a:xfrm>
            <a:off x="1959628" y="4100624"/>
            <a:ext cx="1301959" cy="353943"/>
          </a:xfrm>
          <a:prstGeom prst="rect">
            <a:avLst/>
          </a:prstGeom>
          <a:noFill/>
        </p:spPr>
        <p:txBody>
          <a:bodyPr wrap="none" rtlCol="0">
            <a:spAutoFit/>
          </a:bodyPr>
          <a:lstStyle/>
          <a:p>
            <a:pPr algn="ctr"/>
            <a:r>
              <a:rPr lang="en-US" sz="900" b="1" dirty="0"/>
              <a:t>Regional Campus</a:t>
            </a:r>
          </a:p>
          <a:p>
            <a:pPr algn="ctr"/>
            <a:r>
              <a:rPr lang="en-US" sz="800" dirty="0">
                <a:solidFill>
                  <a:srgbClr val="516473"/>
                </a:solidFill>
              </a:rPr>
              <a:t>(1,726)</a:t>
            </a:r>
          </a:p>
        </p:txBody>
      </p:sp>
      <p:grpSp>
        <p:nvGrpSpPr>
          <p:cNvPr id="23" name="Group 22"/>
          <p:cNvGrpSpPr/>
          <p:nvPr/>
        </p:nvGrpSpPr>
        <p:grpSpPr>
          <a:xfrm>
            <a:off x="1632271" y="2028962"/>
            <a:ext cx="898765" cy="1872729"/>
            <a:chOff x="2172111" y="4046878"/>
            <a:chExt cx="898765" cy="1872729"/>
          </a:xfrm>
          <a:solidFill>
            <a:schemeClr val="accent6"/>
          </a:solidFill>
        </p:grpSpPr>
        <p:sp>
          <p:nvSpPr>
            <p:cNvPr id="24" name="Freeform 23"/>
            <p:cNvSpPr/>
            <p:nvPr/>
          </p:nvSpPr>
          <p:spPr>
            <a:xfrm>
              <a:off x="2638697" y="4046878"/>
              <a:ext cx="422417" cy="375738"/>
            </a:xfrm>
            <a:custGeom>
              <a:avLst/>
              <a:gdLst>
                <a:gd name="connsiteX0" fmla="*/ 413570 w 422417"/>
                <a:gd name="connsiteY0" fmla="*/ 0 h 375738"/>
                <a:gd name="connsiteX1" fmla="*/ 415593 w 422417"/>
                <a:gd name="connsiteY1" fmla="*/ 6555 h 375738"/>
                <a:gd name="connsiteX2" fmla="*/ 422417 w 422417"/>
                <a:gd name="connsiteY2" fmla="*/ 74635 h 375738"/>
                <a:gd name="connsiteX3" fmla="*/ 274334 w 422417"/>
                <a:gd name="connsiteY3" fmla="*/ 354750 h 375738"/>
                <a:gd name="connsiteX4" fmla="*/ 235889 w 422417"/>
                <a:gd name="connsiteY4" fmla="*/ 375738 h 375738"/>
                <a:gd name="connsiteX5" fmla="*/ 171579 w 422417"/>
                <a:gd name="connsiteY5" fmla="*/ 291377 h 375738"/>
                <a:gd name="connsiteX6" fmla="*/ 16878 w 422417"/>
                <a:gd name="connsiteY6" fmla="*/ 139626 h 375738"/>
                <a:gd name="connsiteX7" fmla="*/ 0 w 422417"/>
                <a:gd name="connsiteY7" fmla="*/ 127245 h 375738"/>
                <a:gd name="connsiteX8" fmla="*/ 27010 w 422417"/>
                <a:gd name="connsiteY8" fmla="*/ 110812 h 375738"/>
                <a:gd name="connsiteX9" fmla="*/ 380144 w 422417"/>
                <a:gd name="connsiteY9" fmla="*/ 1690 h 375738"/>
                <a:gd name="connsiteX10" fmla="*/ 413570 w 422417"/>
                <a:gd name="connsiteY10" fmla="*/ 0 h 3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417" h="375738">
                  <a:moveTo>
                    <a:pt x="413570" y="0"/>
                  </a:moveTo>
                  <a:lnTo>
                    <a:pt x="415593" y="6555"/>
                  </a:lnTo>
                  <a:cubicBezTo>
                    <a:pt x="420068" y="28546"/>
                    <a:pt x="422417" y="51314"/>
                    <a:pt x="422417" y="74635"/>
                  </a:cubicBezTo>
                  <a:cubicBezTo>
                    <a:pt x="422417" y="191239"/>
                    <a:pt x="363677" y="294044"/>
                    <a:pt x="274334" y="354750"/>
                  </a:cubicBezTo>
                  <a:lnTo>
                    <a:pt x="235889" y="375738"/>
                  </a:lnTo>
                  <a:lnTo>
                    <a:pt x="171579" y="291377"/>
                  </a:lnTo>
                  <a:cubicBezTo>
                    <a:pt x="125064" y="236088"/>
                    <a:pt x="73242" y="185254"/>
                    <a:pt x="16878" y="139626"/>
                  </a:cubicBezTo>
                  <a:lnTo>
                    <a:pt x="0" y="127245"/>
                  </a:lnTo>
                  <a:lnTo>
                    <a:pt x="27010" y="110812"/>
                  </a:lnTo>
                  <a:cubicBezTo>
                    <a:pt x="133922" y="52651"/>
                    <a:pt x="253319" y="14589"/>
                    <a:pt x="380144" y="1690"/>
                  </a:cubicBezTo>
                  <a:lnTo>
                    <a:pt x="413570"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grpSp>
          <p:nvGrpSpPr>
            <p:cNvPr id="25" name="Group 24"/>
            <p:cNvGrpSpPr/>
            <p:nvPr/>
          </p:nvGrpSpPr>
          <p:grpSpPr>
            <a:xfrm>
              <a:off x="2172111" y="4174123"/>
              <a:ext cx="898765" cy="1745484"/>
              <a:chOff x="2172111" y="4174123"/>
              <a:chExt cx="898765" cy="1745484"/>
            </a:xfrm>
            <a:grpFill/>
          </p:grpSpPr>
          <p:sp>
            <p:nvSpPr>
              <p:cNvPr id="26" name="Freeform 25"/>
              <p:cNvSpPr/>
              <p:nvPr/>
            </p:nvSpPr>
            <p:spPr>
              <a:xfrm>
                <a:off x="2172111" y="4317118"/>
                <a:ext cx="898765" cy="1411891"/>
              </a:xfrm>
              <a:custGeom>
                <a:avLst/>
                <a:gdLst>
                  <a:gd name="connsiteX0" fmla="*/ 280141 w 898765"/>
                  <a:gd name="connsiteY0" fmla="*/ 0 h 1411891"/>
                  <a:gd name="connsiteX1" fmla="*/ 315630 w 898765"/>
                  <a:gd name="connsiteY1" fmla="*/ 43261 h 1411891"/>
                  <a:gd name="connsiteX2" fmla="*/ 553129 w 898765"/>
                  <a:gd name="connsiteY2" fmla="*/ 142202 h 1411891"/>
                  <a:gd name="connsiteX3" fmla="*/ 683866 w 898765"/>
                  <a:gd name="connsiteY3" fmla="*/ 115656 h 1411891"/>
                  <a:gd name="connsiteX4" fmla="*/ 702474 w 898765"/>
                  <a:gd name="connsiteY4" fmla="*/ 105498 h 1411891"/>
                  <a:gd name="connsiteX5" fmla="*/ 703861 w 898765"/>
                  <a:gd name="connsiteY5" fmla="*/ 107318 h 1411891"/>
                  <a:gd name="connsiteX6" fmla="*/ 898765 w 898765"/>
                  <a:gd name="connsiteY6" fmla="*/ 733227 h 1411891"/>
                  <a:gd name="connsiteX7" fmla="*/ 761025 w 898765"/>
                  <a:gd name="connsiteY7" fmla="*/ 1266836 h 1411891"/>
                  <a:gd name="connsiteX8" fmla="*/ 729837 w 898765"/>
                  <a:gd name="connsiteY8" fmla="*/ 1317195 h 1411891"/>
                  <a:gd name="connsiteX9" fmla="*/ 716181 w 898765"/>
                  <a:gd name="connsiteY9" fmla="*/ 1306253 h 1411891"/>
                  <a:gd name="connsiteX10" fmla="*/ 583922 w 898765"/>
                  <a:gd name="connsiteY10" fmla="*/ 1267019 h 1411891"/>
                  <a:gd name="connsiteX11" fmla="*/ 365958 w 898765"/>
                  <a:gd name="connsiteY11" fmla="*/ 1407327 h 1411891"/>
                  <a:gd name="connsiteX12" fmla="*/ 364499 w 898765"/>
                  <a:gd name="connsiteY12" fmla="*/ 1411891 h 1411891"/>
                  <a:gd name="connsiteX13" fmla="*/ 276246 w 898765"/>
                  <a:gd name="connsiteY13" fmla="*/ 1338970 h 1411891"/>
                  <a:gd name="connsiteX14" fmla="*/ 0 w 898765"/>
                  <a:gd name="connsiteY14" fmla="*/ 671094 h 1411891"/>
                  <a:gd name="connsiteX15" fmla="*/ 276246 w 898765"/>
                  <a:gd name="connsiteY15" fmla="*/ 3218 h 1411891"/>
                  <a:gd name="connsiteX16" fmla="*/ 280141 w 898765"/>
                  <a:gd name="connsiteY16" fmla="*/ 0 h 14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765" h="1411891">
                    <a:moveTo>
                      <a:pt x="280141" y="0"/>
                    </a:moveTo>
                    <a:lnTo>
                      <a:pt x="315630" y="43261"/>
                    </a:lnTo>
                    <a:cubicBezTo>
                      <a:pt x="376412" y="104392"/>
                      <a:pt x="460380" y="142202"/>
                      <a:pt x="553129" y="142202"/>
                    </a:cubicBezTo>
                    <a:cubicBezTo>
                      <a:pt x="599503" y="142202"/>
                      <a:pt x="643683" y="132750"/>
                      <a:pt x="683866" y="115656"/>
                    </a:cubicBezTo>
                    <a:lnTo>
                      <a:pt x="702474" y="105498"/>
                    </a:lnTo>
                    <a:lnTo>
                      <a:pt x="703861" y="107318"/>
                    </a:lnTo>
                    <a:cubicBezTo>
                      <a:pt x="826913" y="285987"/>
                      <a:pt x="898765" y="501376"/>
                      <a:pt x="898765" y="733227"/>
                    </a:cubicBezTo>
                    <a:cubicBezTo>
                      <a:pt x="898765" y="926437"/>
                      <a:pt x="848868" y="1108214"/>
                      <a:pt x="761025" y="1266836"/>
                    </a:cubicBezTo>
                    <a:lnTo>
                      <a:pt x="729837" y="1317195"/>
                    </a:lnTo>
                    <a:lnTo>
                      <a:pt x="716181" y="1306253"/>
                    </a:lnTo>
                    <a:cubicBezTo>
                      <a:pt x="678427" y="1281483"/>
                      <a:pt x="632914" y="1267019"/>
                      <a:pt x="583922" y="1267019"/>
                    </a:cubicBezTo>
                    <a:cubicBezTo>
                      <a:pt x="485938" y="1267019"/>
                      <a:pt x="401869" y="1324874"/>
                      <a:pt x="365958" y="1407327"/>
                    </a:cubicBezTo>
                    <a:lnTo>
                      <a:pt x="364499" y="1411891"/>
                    </a:lnTo>
                    <a:lnTo>
                      <a:pt x="276246" y="1338970"/>
                    </a:lnTo>
                    <a:cubicBezTo>
                      <a:pt x="105567" y="1168045"/>
                      <a:pt x="0" y="931916"/>
                      <a:pt x="0" y="671094"/>
                    </a:cubicBezTo>
                    <a:cubicBezTo>
                      <a:pt x="0" y="410272"/>
                      <a:pt x="105567" y="174142"/>
                      <a:pt x="276246" y="3218"/>
                    </a:cubicBezTo>
                    <a:lnTo>
                      <a:pt x="280141"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27" name="Freeform 26"/>
              <p:cNvSpPr/>
              <p:nvPr/>
            </p:nvSpPr>
            <p:spPr>
              <a:xfrm>
                <a:off x="2728606" y="5634313"/>
                <a:ext cx="263980" cy="285294"/>
              </a:xfrm>
              <a:custGeom>
                <a:avLst/>
                <a:gdLst>
                  <a:gd name="connsiteX0" fmla="*/ 173342 w 263980"/>
                  <a:gd name="connsiteY0" fmla="*/ 0 h 285294"/>
                  <a:gd name="connsiteX1" fmla="*/ 194695 w 263980"/>
                  <a:gd name="connsiteY1" fmla="*/ 17110 h 285294"/>
                  <a:gd name="connsiteX2" fmla="*/ 263980 w 263980"/>
                  <a:gd name="connsiteY2" fmla="*/ 179552 h 285294"/>
                  <a:gd name="connsiteX3" fmla="*/ 245391 w 263980"/>
                  <a:gd name="connsiteY3" fmla="*/ 268972 h 285294"/>
                  <a:gd name="connsiteX4" fmla="*/ 236269 w 263980"/>
                  <a:gd name="connsiteY4" fmla="*/ 285294 h 285294"/>
                  <a:gd name="connsiteX5" fmla="*/ 196587 w 263980"/>
                  <a:gd name="connsiteY5" fmla="*/ 279229 h 285294"/>
                  <a:gd name="connsiteX6" fmla="*/ 19546 w 263980"/>
                  <a:gd name="connsiteY6" fmla="*/ 224193 h 285294"/>
                  <a:gd name="connsiteX7" fmla="*/ 0 w 263980"/>
                  <a:gd name="connsiteY7" fmla="*/ 214764 h 285294"/>
                  <a:gd name="connsiteX8" fmla="*/ 8012 w 263980"/>
                  <a:gd name="connsiteY8" fmla="*/ 207621 h 285294"/>
                  <a:gd name="connsiteX9" fmla="*/ 147366 w 263980"/>
                  <a:gd name="connsiteY9" fmla="*/ 41942 h 285294"/>
                  <a:gd name="connsiteX10" fmla="*/ 173342 w 263980"/>
                  <a:gd name="connsiteY10" fmla="*/ 0 h 28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980" h="285294">
                    <a:moveTo>
                      <a:pt x="173342" y="0"/>
                    </a:moveTo>
                    <a:lnTo>
                      <a:pt x="194695" y="17110"/>
                    </a:lnTo>
                    <a:cubicBezTo>
                      <a:pt x="237503" y="58683"/>
                      <a:pt x="263980" y="116115"/>
                      <a:pt x="263980" y="179552"/>
                    </a:cubicBezTo>
                    <a:cubicBezTo>
                      <a:pt x="263980" y="211271"/>
                      <a:pt x="257361" y="241488"/>
                      <a:pt x="245391" y="268972"/>
                    </a:cubicBezTo>
                    <a:lnTo>
                      <a:pt x="236269" y="285294"/>
                    </a:lnTo>
                    <a:lnTo>
                      <a:pt x="196587" y="279229"/>
                    </a:lnTo>
                    <a:cubicBezTo>
                      <a:pt x="135190" y="266647"/>
                      <a:pt x="75965" y="248091"/>
                      <a:pt x="19546" y="224193"/>
                    </a:cubicBezTo>
                    <a:lnTo>
                      <a:pt x="0" y="214764"/>
                    </a:lnTo>
                    <a:lnTo>
                      <a:pt x="8012" y="207621"/>
                    </a:lnTo>
                    <a:cubicBezTo>
                      <a:pt x="59642" y="156975"/>
                      <a:pt x="106349" y="101498"/>
                      <a:pt x="147366" y="41942"/>
                    </a:cubicBezTo>
                    <a:lnTo>
                      <a:pt x="173342"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28" name="Freeform 27"/>
              <p:cNvSpPr/>
              <p:nvPr/>
            </p:nvSpPr>
            <p:spPr>
              <a:xfrm>
                <a:off x="2452253" y="4174123"/>
                <a:ext cx="422333" cy="285197"/>
              </a:xfrm>
              <a:custGeom>
                <a:avLst/>
                <a:gdLst>
                  <a:gd name="connsiteX0" fmla="*/ 186444 w 422333"/>
                  <a:gd name="connsiteY0" fmla="*/ 0 h 285197"/>
                  <a:gd name="connsiteX1" fmla="*/ 203322 w 422333"/>
                  <a:gd name="connsiteY1" fmla="*/ 12381 h 285197"/>
                  <a:gd name="connsiteX2" fmla="*/ 358023 w 422333"/>
                  <a:gd name="connsiteY2" fmla="*/ 164132 h 285197"/>
                  <a:gd name="connsiteX3" fmla="*/ 422333 w 422333"/>
                  <a:gd name="connsiteY3" fmla="*/ 248493 h 285197"/>
                  <a:gd name="connsiteX4" fmla="*/ 403725 w 422333"/>
                  <a:gd name="connsiteY4" fmla="*/ 258651 h 285197"/>
                  <a:gd name="connsiteX5" fmla="*/ 272988 w 422333"/>
                  <a:gd name="connsiteY5" fmla="*/ 285197 h 285197"/>
                  <a:gd name="connsiteX6" fmla="*/ 35489 w 422333"/>
                  <a:gd name="connsiteY6" fmla="*/ 186256 h 285197"/>
                  <a:gd name="connsiteX7" fmla="*/ 0 w 422333"/>
                  <a:gd name="connsiteY7" fmla="*/ 142995 h 285197"/>
                  <a:gd name="connsiteX8" fmla="*/ 135690 w 422333"/>
                  <a:gd name="connsiteY8" fmla="*/ 30878 h 285197"/>
                  <a:gd name="connsiteX9" fmla="*/ 186444 w 422333"/>
                  <a:gd name="connsiteY9" fmla="*/ 0 h 2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333" h="285197">
                    <a:moveTo>
                      <a:pt x="186444" y="0"/>
                    </a:moveTo>
                    <a:lnTo>
                      <a:pt x="203322" y="12381"/>
                    </a:lnTo>
                    <a:cubicBezTo>
                      <a:pt x="259686" y="58009"/>
                      <a:pt x="311508" y="108843"/>
                      <a:pt x="358023" y="164132"/>
                    </a:cubicBezTo>
                    <a:lnTo>
                      <a:pt x="422333" y="248493"/>
                    </a:lnTo>
                    <a:lnTo>
                      <a:pt x="403725" y="258651"/>
                    </a:lnTo>
                    <a:cubicBezTo>
                      <a:pt x="363542" y="275745"/>
                      <a:pt x="319362" y="285197"/>
                      <a:pt x="272988" y="285197"/>
                    </a:cubicBezTo>
                    <a:cubicBezTo>
                      <a:pt x="180239" y="285197"/>
                      <a:pt x="96271" y="247387"/>
                      <a:pt x="35489" y="186256"/>
                    </a:cubicBezTo>
                    <a:lnTo>
                      <a:pt x="0" y="142995"/>
                    </a:lnTo>
                    <a:lnTo>
                      <a:pt x="135690" y="30878"/>
                    </a:lnTo>
                    <a:lnTo>
                      <a:pt x="186444"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29" name="Freeform 28"/>
              <p:cNvSpPr/>
              <p:nvPr/>
            </p:nvSpPr>
            <p:spPr>
              <a:xfrm>
                <a:off x="2536610" y="5584137"/>
                <a:ext cx="365338" cy="264940"/>
              </a:xfrm>
              <a:custGeom>
                <a:avLst/>
                <a:gdLst>
                  <a:gd name="connsiteX0" fmla="*/ 219423 w 365338"/>
                  <a:gd name="connsiteY0" fmla="*/ 0 h 264940"/>
                  <a:gd name="connsiteX1" fmla="*/ 351682 w 365338"/>
                  <a:gd name="connsiteY1" fmla="*/ 39234 h 264940"/>
                  <a:gd name="connsiteX2" fmla="*/ 365338 w 365338"/>
                  <a:gd name="connsiteY2" fmla="*/ 50176 h 264940"/>
                  <a:gd name="connsiteX3" fmla="*/ 339362 w 365338"/>
                  <a:gd name="connsiteY3" fmla="*/ 92118 h 264940"/>
                  <a:gd name="connsiteX4" fmla="*/ 200008 w 365338"/>
                  <a:gd name="connsiteY4" fmla="*/ 257797 h 264940"/>
                  <a:gd name="connsiteX5" fmla="*/ 191996 w 365338"/>
                  <a:gd name="connsiteY5" fmla="*/ 264940 h 264940"/>
                  <a:gd name="connsiteX6" fmla="*/ 129096 w 365338"/>
                  <a:gd name="connsiteY6" fmla="*/ 234596 h 264940"/>
                  <a:gd name="connsiteX7" fmla="*/ 51332 w 365338"/>
                  <a:gd name="connsiteY7" fmla="*/ 187285 h 264940"/>
                  <a:gd name="connsiteX8" fmla="*/ 0 w 365338"/>
                  <a:gd name="connsiteY8" fmla="*/ 144872 h 264940"/>
                  <a:gd name="connsiteX9" fmla="*/ 1459 w 365338"/>
                  <a:gd name="connsiteY9" fmla="*/ 140308 h 264940"/>
                  <a:gd name="connsiteX10" fmla="*/ 219423 w 365338"/>
                  <a:gd name="connsiteY10" fmla="*/ 0 h 26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338" h="264940">
                    <a:moveTo>
                      <a:pt x="219423" y="0"/>
                    </a:moveTo>
                    <a:cubicBezTo>
                      <a:pt x="268415" y="0"/>
                      <a:pt x="313928" y="14464"/>
                      <a:pt x="351682" y="39234"/>
                    </a:cubicBezTo>
                    <a:lnTo>
                      <a:pt x="365338" y="50176"/>
                    </a:lnTo>
                    <a:lnTo>
                      <a:pt x="339362" y="92118"/>
                    </a:lnTo>
                    <a:cubicBezTo>
                      <a:pt x="298345" y="151674"/>
                      <a:pt x="251638" y="207151"/>
                      <a:pt x="200008" y="257797"/>
                    </a:cubicBezTo>
                    <a:lnTo>
                      <a:pt x="191996" y="264940"/>
                    </a:lnTo>
                    <a:lnTo>
                      <a:pt x="129096" y="234596"/>
                    </a:lnTo>
                    <a:cubicBezTo>
                      <a:pt x="102368" y="220055"/>
                      <a:pt x="76421" y="204259"/>
                      <a:pt x="51332" y="187285"/>
                    </a:cubicBezTo>
                    <a:lnTo>
                      <a:pt x="0" y="144872"/>
                    </a:lnTo>
                    <a:lnTo>
                      <a:pt x="1459" y="140308"/>
                    </a:lnTo>
                    <a:cubicBezTo>
                      <a:pt x="37370" y="57855"/>
                      <a:pt x="121439" y="0"/>
                      <a:pt x="219423" y="0"/>
                    </a:cubicBez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grpSp>
      </p:grpSp>
      <p:sp>
        <p:nvSpPr>
          <p:cNvPr id="30" name="TextBox 29"/>
          <p:cNvSpPr txBox="1"/>
          <p:nvPr/>
        </p:nvSpPr>
        <p:spPr>
          <a:xfrm>
            <a:off x="2201824" y="2115659"/>
            <a:ext cx="360996" cy="215444"/>
          </a:xfrm>
          <a:prstGeom prst="rect">
            <a:avLst/>
          </a:prstGeom>
          <a:noFill/>
        </p:spPr>
        <p:txBody>
          <a:bodyPr wrap="none" rtlCol="0">
            <a:spAutoFit/>
          </a:bodyPr>
          <a:lstStyle/>
          <a:p>
            <a:r>
              <a:rPr lang="en-US" sz="800" dirty="0">
                <a:solidFill>
                  <a:schemeClr val="bg1"/>
                </a:solidFill>
              </a:rPr>
              <a:t>2%</a:t>
            </a:r>
          </a:p>
        </p:txBody>
      </p:sp>
      <p:sp>
        <p:nvSpPr>
          <p:cNvPr id="31" name="TextBox 30"/>
          <p:cNvSpPr txBox="1"/>
          <p:nvPr/>
        </p:nvSpPr>
        <p:spPr>
          <a:xfrm>
            <a:off x="1961650" y="2197841"/>
            <a:ext cx="360996" cy="215444"/>
          </a:xfrm>
          <a:prstGeom prst="rect">
            <a:avLst/>
          </a:prstGeom>
          <a:noFill/>
        </p:spPr>
        <p:txBody>
          <a:bodyPr wrap="none" rtlCol="0">
            <a:spAutoFit/>
          </a:bodyPr>
          <a:lstStyle/>
          <a:p>
            <a:r>
              <a:rPr lang="en-US" sz="800" dirty="0">
                <a:solidFill>
                  <a:schemeClr val="bg1"/>
                </a:solidFill>
              </a:rPr>
              <a:t>1%</a:t>
            </a:r>
          </a:p>
        </p:txBody>
      </p:sp>
      <p:sp>
        <p:nvSpPr>
          <p:cNvPr id="32" name="TextBox 31"/>
          <p:cNvSpPr txBox="1"/>
          <p:nvPr/>
        </p:nvSpPr>
        <p:spPr>
          <a:xfrm>
            <a:off x="1899665" y="2931474"/>
            <a:ext cx="426720" cy="215444"/>
          </a:xfrm>
          <a:prstGeom prst="rect">
            <a:avLst/>
          </a:prstGeom>
          <a:noFill/>
        </p:spPr>
        <p:txBody>
          <a:bodyPr wrap="none" rtlCol="0">
            <a:spAutoFit/>
          </a:bodyPr>
          <a:lstStyle/>
          <a:p>
            <a:r>
              <a:rPr lang="en-US" sz="800" dirty="0">
                <a:solidFill>
                  <a:schemeClr val="bg1"/>
                </a:solidFill>
              </a:rPr>
              <a:t>37%</a:t>
            </a:r>
          </a:p>
        </p:txBody>
      </p:sp>
      <p:sp>
        <p:nvSpPr>
          <p:cNvPr id="33" name="TextBox 32"/>
          <p:cNvSpPr txBox="1"/>
          <p:nvPr/>
        </p:nvSpPr>
        <p:spPr>
          <a:xfrm>
            <a:off x="2013274" y="3578525"/>
            <a:ext cx="360996" cy="215444"/>
          </a:xfrm>
          <a:prstGeom prst="rect">
            <a:avLst/>
          </a:prstGeom>
          <a:noFill/>
        </p:spPr>
        <p:txBody>
          <a:bodyPr wrap="none" rtlCol="0">
            <a:spAutoFit/>
          </a:bodyPr>
          <a:lstStyle/>
          <a:p>
            <a:r>
              <a:rPr lang="en-US" sz="800" dirty="0">
                <a:solidFill>
                  <a:schemeClr val="bg1"/>
                </a:solidFill>
              </a:rPr>
              <a:t>1%</a:t>
            </a:r>
          </a:p>
        </p:txBody>
      </p:sp>
      <p:sp>
        <p:nvSpPr>
          <p:cNvPr id="34" name="TextBox 33"/>
          <p:cNvSpPr txBox="1"/>
          <p:nvPr/>
        </p:nvSpPr>
        <p:spPr>
          <a:xfrm>
            <a:off x="1915370" y="3719388"/>
            <a:ext cx="360996" cy="215444"/>
          </a:xfrm>
          <a:prstGeom prst="rect">
            <a:avLst/>
          </a:prstGeom>
          <a:noFill/>
        </p:spPr>
        <p:txBody>
          <a:bodyPr wrap="none" rtlCol="0">
            <a:spAutoFit/>
          </a:bodyPr>
          <a:lstStyle/>
          <a:p>
            <a:r>
              <a:rPr lang="en-US" sz="800" dirty="0">
                <a:solidFill>
                  <a:srgbClr val="516473"/>
                </a:solidFill>
              </a:rPr>
              <a:t>1%</a:t>
            </a:r>
          </a:p>
        </p:txBody>
      </p:sp>
      <p:sp>
        <p:nvSpPr>
          <p:cNvPr id="35" name="TextBox 34"/>
          <p:cNvSpPr txBox="1"/>
          <p:nvPr/>
        </p:nvSpPr>
        <p:spPr>
          <a:xfrm>
            <a:off x="2183572" y="3686247"/>
            <a:ext cx="360996" cy="215444"/>
          </a:xfrm>
          <a:prstGeom prst="rect">
            <a:avLst/>
          </a:prstGeom>
          <a:noFill/>
        </p:spPr>
        <p:txBody>
          <a:bodyPr wrap="none" rtlCol="0">
            <a:spAutoFit/>
          </a:bodyPr>
          <a:lstStyle/>
          <a:p>
            <a:r>
              <a:rPr lang="en-US" sz="800" dirty="0">
                <a:solidFill>
                  <a:schemeClr val="bg1"/>
                </a:solidFill>
              </a:rPr>
              <a:t>1%</a:t>
            </a:r>
          </a:p>
        </p:txBody>
      </p:sp>
      <p:graphicFrame>
        <p:nvGraphicFramePr>
          <p:cNvPr id="36" name="Chart 35"/>
          <p:cNvGraphicFramePr/>
          <p:nvPr/>
        </p:nvGraphicFramePr>
        <p:xfrm>
          <a:off x="3828796" y="1157367"/>
          <a:ext cx="2341200" cy="1436474"/>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p:cNvSpPr/>
          <p:nvPr/>
        </p:nvSpPr>
        <p:spPr>
          <a:xfrm>
            <a:off x="3702841" y="909510"/>
            <a:ext cx="2614542" cy="400110"/>
          </a:xfrm>
          <a:prstGeom prst="rect">
            <a:avLst/>
          </a:prstGeom>
        </p:spPr>
        <p:txBody>
          <a:bodyPr wrap="square">
            <a:spAutoFit/>
          </a:bodyPr>
          <a:lstStyle/>
          <a:p>
            <a:pPr>
              <a:spcBef>
                <a:spcPts val="300"/>
              </a:spcBef>
            </a:pPr>
            <a:r>
              <a:rPr lang="en-US" sz="1000" b="1" dirty="0">
                <a:solidFill>
                  <a:srgbClr val="4F5861"/>
                </a:solidFill>
              </a:rPr>
              <a:t>Face-to-Face Students Taking Online Courses Have Increased </a:t>
            </a:r>
            <a:endParaRPr lang="en-US" sz="1000" dirty="0">
              <a:solidFill>
                <a:srgbClr val="4F5861"/>
              </a:solidFill>
            </a:endParaRPr>
          </a:p>
        </p:txBody>
      </p:sp>
      <p:sp>
        <p:nvSpPr>
          <p:cNvPr id="38" name="TextBox 37"/>
          <p:cNvSpPr txBox="1"/>
          <p:nvPr/>
        </p:nvSpPr>
        <p:spPr>
          <a:xfrm>
            <a:off x="331285" y="2644788"/>
            <a:ext cx="1514889" cy="492443"/>
          </a:xfrm>
          <a:prstGeom prst="rect">
            <a:avLst/>
          </a:prstGeom>
          <a:noFill/>
        </p:spPr>
        <p:txBody>
          <a:bodyPr wrap="square" rtlCol="0">
            <a:spAutoFit/>
          </a:bodyPr>
          <a:lstStyle/>
          <a:p>
            <a:pPr algn="ctr"/>
            <a:r>
              <a:rPr lang="en-US" sz="900" b="1" dirty="0"/>
              <a:t>Main Campus Students</a:t>
            </a:r>
          </a:p>
          <a:p>
            <a:pPr algn="ctr"/>
            <a:r>
              <a:rPr lang="en-US" sz="800" dirty="0">
                <a:solidFill>
                  <a:srgbClr val="516473"/>
                </a:solidFill>
              </a:rPr>
              <a:t>(50,272)</a:t>
            </a:r>
          </a:p>
        </p:txBody>
      </p:sp>
      <p:sp>
        <p:nvSpPr>
          <p:cNvPr id="39" name="Text Placeholder 1"/>
          <p:cNvSpPr txBox="1">
            <a:spLocks/>
          </p:cNvSpPr>
          <p:nvPr/>
        </p:nvSpPr>
        <p:spPr bwMode="gray">
          <a:xfrm>
            <a:off x="3862735" y="2534542"/>
            <a:ext cx="2259831" cy="1938479"/>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“Classifying a student as ‘main campus’ or ‘extended campus’ or ‘distance’ becomes meaningless in an environment where students take whatever courses they need in whatever location or modality best suits their requirements at the time.”</a:t>
            </a:r>
          </a:p>
          <a:p>
            <a:pPr marL="0" indent="0">
              <a:buNone/>
            </a:pPr>
            <a:r>
              <a:rPr lang="en-US" sz="800" i="1" dirty="0"/>
              <a:t>Thomas Cavanagh, Vice Provost for Digital Learning, University of Central Florida</a:t>
            </a:r>
          </a:p>
        </p:txBody>
      </p:sp>
      <p:grpSp>
        <p:nvGrpSpPr>
          <p:cNvPr id="40" name="Group 39"/>
          <p:cNvGrpSpPr/>
          <p:nvPr/>
        </p:nvGrpSpPr>
        <p:grpSpPr bwMode="gray">
          <a:xfrm>
            <a:off x="5834109" y="2534542"/>
            <a:ext cx="263211" cy="181522"/>
            <a:chOff x="4411101" y="2672199"/>
            <a:chExt cx="271672" cy="181522"/>
          </a:xfrm>
        </p:grpSpPr>
        <p:sp>
          <p:nvSpPr>
            <p:cNvPr id="41" name="Rectangle 40"/>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2" name="Round Same Side Corner Rectangle 41"/>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3" name="Freeform 42"/>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44" name="Freeform 43"/>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cxnSp>
        <p:nvCxnSpPr>
          <p:cNvPr id="45" name="Elbow Connector 44"/>
          <p:cNvCxnSpPr>
            <a:cxnSpLocks/>
          </p:cNvCxnSpPr>
          <p:nvPr/>
        </p:nvCxnSpPr>
        <p:spPr bwMode="gray">
          <a:xfrm rot="10800000" flipV="1">
            <a:off x="2341907" y="2015473"/>
            <a:ext cx="1779781" cy="1042461"/>
          </a:xfrm>
          <a:prstGeom prst="bentConnector3">
            <a:avLst>
              <a:gd name="adj1" fmla="val 24088"/>
            </a:avLst>
          </a:prstGeom>
          <a:ln w="12700">
            <a:solidFill>
              <a:schemeClr val="accent2"/>
            </a:solidFill>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7129" y="2042788"/>
            <a:ext cx="360996" cy="215444"/>
          </a:xfrm>
          <a:prstGeom prst="rect">
            <a:avLst/>
          </a:prstGeom>
          <a:noFill/>
        </p:spPr>
        <p:txBody>
          <a:bodyPr wrap="none" rtlCol="0">
            <a:spAutoFit/>
          </a:bodyPr>
          <a:lstStyle/>
          <a:p>
            <a:r>
              <a:rPr lang="en-US" sz="800" dirty="0">
                <a:solidFill>
                  <a:srgbClr val="516473"/>
                </a:solidFill>
              </a:rPr>
              <a:t>1%</a:t>
            </a:r>
          </a:p>
        </p:txBody>
      </p:sp>
    </p:spTree>
    <p:extLst>
      <p:ext uri="{BB962C8B-B14F-4D97-AF65-F5344CB8AC3E}">
        <p14:creationId xmlns:p14="http://schemas.microsoft.com/office/powerpoint/2010/main" val="68375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Students Increasingly Look To Institutions For More Flexibility</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4425152" y="4061936"/>
            <a:ext cx="1975648" cy="738664"/>
          </a:xfrm>
        </p:spPr>
        <p:txBody>
          <a:bodyPr/>
          <a:lstStyle/>
          <a:p>
            <a:r>
              <a:rPr lang="en-US" dirty="0"/>
              <a:t>Source: EAB interviews and analysis; Allison Bailey, Nithya Vaduganathan, Tyce Henry, Renee Laverdiere, and Lou Pugliese, </a:t>
            </a:r>
            <a:r>
              <a:rPr lang="en-US" i="1" dirty="0"/>
              <a:t>Making Digital Learning Work: Success Strategies From Six Leading Universities And Community Colleges (</a:t>
            </a:r>
            <a:r>
              <a:rPr lang="en-US" dirty="0"/>
              <a:t>Boston: The Boston Consulting Group, 2018).</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dirty="0"/>
              <a:t>Traditional Students With ‘Nontraditional’ Needs</a:t>
            </a:r>
          </a:p>
        </p:txBody>
      </p:sp>
      <p:sp>
        <p:nvSpPr>
          <p:cNvPr id="7" name="Text Placeholder 3"/>
          <p:cNvSpPr txBox="1">
            <a:spLocks/>
          </p:cNvSpPr>
          <p:nvPr/>
        </p:nvSpPr>
        <p:spPr bwMode="gray">
          <a:xfrm>
            <a:off x="284323" y="1031580"/>
            <a:ext cx="561755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Path to Graduation Eased by Online and Blended Coursework</a:t>
            </a:r>
          </a:p>
        </p:txBody>
      </p:sp>
      <p:cxnSp>
        <p:nvCxnSpPr>
          <p:cNvPr id="8" name="Straight Connector 7"/>
          <p:cNvCxnSpPr/>
          <p:nvPr/>
        </p:nvCxnSpPr>
        <p:spPr bwMode="gray">
          <a:xfrm rot="5400000">
            <a:off x="3713953" y="2290307"/>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9" name="Straight Connector 8"/>
          <p:cNvCxnSpPr/>
          <p:nvPr/>
        </p:nvCxnSpPr>
        <p:spPr bwMode="gray">
          <a:xfrm rot="5400000" flipH="1" flipV="1">
            <a:off x="1596175" y="2290307"/>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0" name="Straight Connector 9"/>
          <p:cNvCxnSpPr/>
          <p:nvPr/>
        </p:nvCxnSpPr>
        <p:spPr bwMode="gray">
          <a:xfrm rot="5400000">
            <a:off x="589817" y="1869811"/>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1" name="Straight Connector 10"/>
          <p:cNvCxnSpPr/>
          <p:nvPr/>
        </p:nvCxnSpPr>
        <p:spPr bwMode="gray">
          <a:xfrm rot="5400000" flipH="1" flipV="1">
            <a:off x="2703286" y="1869811"/>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2" name="Straight Connector 11"/>
          <p:cNvCxnSpPr/>
          <p:nvPr/>
        </p:nvCxnSpPr>
        <p:spPr bwMode="gray">
          <a:xfrm rot="5400000" flipH="1" flipV="1">
            <a:off x="4665372" y="1869811"/>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3" name="TextBox 12"/>
          <p:cNvSpPr txBox="1"/>
          <p:nvPr/>
        </p:nvSpPr>
        <p:spPr bwMode="gray">
          <a:xfrm>
            <a:off x="2840446" y="1334587"/>
            <a:ext cx="1415928" cy="369332"/>
          </a:xfrm>
          <a:prstGeom prst="rect">
            <a:avLst/>
          </a:prstGeom>
          <a:noFill/>
          <a:ln w="6350">
            <a:noFill/>
          </a:ln>
          <a:effectLst/>
        </p:spPr>
        <p:txBody>
          <a:bodyPr wrap="square" lIns="0" tIns="0" rIns="0" bIns="0" rtlCol="0">
            <a:spAutoFit/>
          </a:bodyPr>
          <a:lstStyle/>
          <a:p>
            <a:pPr>
              <a:spcBef>
                <a:spcPts val="600"/>
              </a:spcBef>
              <a:spcAft>
                <a:spcPts val="600"/>
              </a:spcAft>
            </a:pPr>
            <a:r>
              <a:rPr lang="en-US" sz="800" dirty="0"/>
              <a:t>Self-paced online “catch up” course after dropping pre-med chemistry</a:t>
            </a:r>
          </a:p>
        </p:txBody>
      </p:sp>
      <p:sp>
        <p:nvSpPr>
          <p:cNvPr id="14" name="TextBox 13"/>
          <p:cNvSpPr txBox="1"/>
          <p:nvPr/>
        </p:nvSpPr>
        <p:spPr bwMode="gray">
          <a:xfrm>
            <a:off x="3851113" y="2476110"/>
            <a:ext cx="1289718" cy="369332"/>
          </a:xfrm>
          <a:prstGeom prst="rect">
            <a:avLst/>
          </a:prstGeom>
          <a:noFill/>
          <a:ln w="6350">
            <a:noFill/>
          </a:ln>
          <a:effectLst/>
        </p:spPr>
        <p:txBody>
          <a:bodyPr wrap="square" lIns="0" tIns="0" rIns="0" bIns="0" rtlCol="0">
            <a:spAutoFit/>
          </a:bodyPr>
          <a:lstStyle/>
          <a:p>
            <a:pPr algn="l">
              <a:spcBef>
                <a:spcPts val="600"/>
              </a:spcBef>
              <a:spcAft>
                <a:spcPts val="600"/>
              </a:spcAft>
            </a:pPr>
            <a:r>
              <a:rPr lang="en-US" sz="800" dirty="0">
                <a:latin typeface="+mn-lt"/>
              </a:rPr>
              <a:t>Two online courses to stay on track while studying abroad</a:t>
            </a:r>
          </a:p>
        </p:txBody>
      </p:sp>
      <p:sp>
        <p:nvSpPr>
          <p:cNvPr id="15" name="TextBox 14"/>
          <p:cNvSpPr txBox="1"/>
          <p:nvPr/>
        </p:nvSpPr>
        <p:spPr bwMode="gray">
          <a:xfrm>
            <a:off x="726977" y="1334587"/>
            <a:ext cx="1083897" cy="369332"/>
          </a:xfrm>
          <a:prstGeom prst="rect">
            <a:avLst/>
          </a:prstGeom>
          <a:noFill/>
        </p:spPr>
        <p:txBody>
          <a:bodyPr wrap="square" lIns="0" tIns="0" rIns="0" bIns="0" rtlCol="0">
            <a:spAutoFit/>
          </a:bodyPr>
          <a:lstStyle/>
          <a:p>
            <a:pPr algn="l"/>
            <a:r>
              <a:rPr lang="en-US" sz="800" dirty="0"/>
              <a:t>Online remedial math course prior to Fall start</a:t>
            </a:r>
          </a:p>
        </p:txBody>
      </p:sp>
      <p:sp>
        <p:nvSpPr>
          <p:cNvPr id="16" name="TextBox 15"/>
          <p:cNvSpPr txBox="1"/>
          <p:nvPr/>
        </p:nvSpPr>
        <p:spPr bwMode="gray">
          <a:xfrm>
            <a:off x="1733335" y="2476110"/>
            <a:ext cx="1341873" cy="369332"/>
          </a:xfrm>
          <a:prstGeom prst="rect">
            <a:avLst/>
          </a:prstGeom>
          <a:noFill/>
          <a:ln w="6350">
            <a:noFill/>
          </a:ln>
          <a:effectLst/>
        </p:spPr>
        <p:txBody>
          <a:bodyPr wrap="square" lIns="0" tIns="0" rIns="0" bIns="0" rtlCol="0">
            <a:spAutoFit/>
          </a:bodyPr>
          <a:lstStyle/>
          <a:p>
            <a:pPr algn="l">
              <a:spcBef>
                <a:spcPts val="600"/>
              </a:spcBef>
              <a:spcAft>
                <a:spcPts val="600"/>
              </a:spcAft>
            </a:pPr>
            <a:r>
              <a:rPr lang="en-US" sz="800" dirty="0"/>
              <a:t>Hybrid gen ed course with online lectures and discussion boards</a:t>
            </a:r>
          </a:p>
        </p:txBody>
      </p:sp>
      <p:sp>
        <p:nvSpPr>
          <p:cNvPr id="17" name="TextBox 16"/>
          <p:cNvSpPr txBox="1"/>
          <p:nvPr/>
        </p:nvSpPr>
        <p:spPr bwMode="gray">
          <a:xfrm>
            <a:off x="4802532" y="1334587"/>
            <a:ext cx="1160863" cy="369332"/>
          </a:xfrm>
          <a:prstGeom prst="rect">
            <a:avLst/>
          </a:prstGeom>
          <a:noFill/>
          <a:ln w="6350">
            <a:noFill/>
          </a:ln>
          <a:effectLst/>
        </p:spPr>
        <p:txBody>
          <a:bodyPr wrap="square" lIns="0" tIns="0" rIns="0" bIns="0" rtlCol="0">
            <a:spAutoFit/>
          </a:bodyPr>
          <a:lstStyle/>
          <a:p>
            <a:pPr algn="l">
              <a:spcBef>
                <a:spcPts val="600"/>
              </a:spcBef>
              <a:spcAft>
                <a:spcPts val="600"/>
              </a:spcAft>
            </a:pPr>
            <a:r>
              <a:rPr lang="en-US" sz="800" dirty="0"/>
              <a:t>Online summer course to complete missing pre-requisite</a:t>
            </a:r>
          </a:p>
        </p:txBody>
      </p:sp>
      <p:sp>
        <p:nvSpPr>
          <p:cNvPr id="18" name="Right Arrow 17"/>
          <p:cNvSpPr/>
          <p:nvPr/>
        </p:nvSpPr>
        <p:spPr bwMode="gray">
          <a:xfrm>
            <a:off x="284322" y="1833107"/>
            <a:ext cx="5852160" cy="4572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bg2"/>
              </a:solidFill>
              <a:latin typeface="+mj-lt"/>
            </a:endParaRPr>
          </a:p>
        </p:txBody>
      </p:sp>
      <p:sp>
        <p:nvSpPr>
          <p:cNvPr id="19" name="TextBox 18"/>
          <p:cNvSpPr txBox="1"/>
          <p:nvPr/>
        </p:nvSpPr>
        <p:spPr bwMode="gray">
          <a:xfrm>
            <a:off x="284322" y="1938689"/>
            <a:ext cx="1188720" cy="230832"/>
          </a:xfrm>
          <a:prstGeom prst="rect">
            <a:avLst/>
          </a:prstGeom>
          <a:noFill/>
        </p:spPr>
        <p:txBody>
          <a:bodyPr wrap="square" lIns="0" tIns="0" rIns="0" bIns="0" rtlCol="0" anchor="ctr" anchorCtr="0">
            <a:noAutofit/>
          </a:bodyPr>
          <a:lstStyle/>
          <a:p>
            <a:pPr algn="ctr"/>
            <a:r>
              <a:rPr lang="en-US" sz="800" b="1" dirty="0"/>
              <a:t>Year</a:t>
            </a:r>
            <a:r>
              <a:rPr lang="en-US" sz="900" b="1" dirty="0">
                <a:latin typeface="+mj-lt"/>
              </a:rPr>
              <a:t> 1</a:t>
            </a:r>
          </a:p>
        </p:txBody>
      </p:sp>
      <p:sp>
        <p:nvSpPr>
          <p:cNvPr id="20" name="TextBox 19"/>
          <p:cNvSpPr txBox="1"/>
          <p:nvPr/>
        </p:nvSpPr>
        <p:spPr bwMode="gray">
          <a:xfrm>
            <a:off x="1762441" y="1938689"/>
            <a:ext cx="1188720" cy="230832"/>
          </a:xfrm>
          <a:prstGeom prst="rect">
            <a:avLst/>
          </a:prstGeom>
          <a:noFill/>
        </p:spPr>
        <p:txBody>
          <a:bodyPr wrap="square" lIns="0" tIns="0" rIns="0" bIns="0" rtlCol="0" anchor="ctr" anchorCtr="0">
            <a:noAutofit/>
          </a:bodyPr>
          <a:lstStyle/>
          <a:p>
            <a:pPr algn="ctr"/>
            <a:r>
              <a:rPr lang="en-US" sz="800" b="1" dirty="0"/>
              <a:t>Year 2</a:t>
            </a:r>
          </a:p>
        </p:txBody>
      </p:sp>
      <p:sp>
        <p:nvSpPr>
          <p:cNvPr id="21" name="TextBox 20"/>
          <p:cNvSpPr txBox="1"/>
          <p:nvPr/>
        </p:nvSpPr>
        <p:spPr bwMode="gray">
          <a:xfrm>
            <a:off x="3240560" y="1938689"/>
            <a:ext cx="1188720" cy="230832"/>
          </a:xfrm>
          <a:prstGeom prst="rect">
            <a:avLst/>
          </a:prstGeom>
          <a:noFill/>
        </p:spPr>
        <p:txBody>
          <a:bodyPr wrap="square" lIns="0" tIns="0" rIns="0" bIns="0" rtlCol="0" anchor="ctr" anchorCtr="0">
            <a:noAutofit/>
          </a:bodyPr>
          <a:lstStyle/>
          <a:p>
            <a:pPr algn="ctr"/>
            <a:r>
              <a:rPr lang="en-US" sz="800" b="1" dirty="0"/>
              <a:t>Year 3</a:t>
            </a:r>
          </a:p>
        </p:txBody>
      </p:sp>
      <p:sp>
        <p:nvSpPr>
          <p:cNvPr id="22" name="TextBox 21"/>
          <p:cNvSpPr txBox="1"/>
          <p:nvPr/>
        </p:nvSpPr>
        <p:spPr bwMode="gray">
          <a:xfrm>
            <a:off x="4718678" y="1938689"/>
            <a:ext cx="1188720" cy="230832"/>
          </a:xfrm>
          <a:prstGeom prst="rect">
            <a:avLst/>
          </a:prstGeom>
          <a:noFill/>
        </p:spPr>
        <p:txBody>
          <a:bodyPr wrap="square" lIns="0" tIns="0" rIns="0" bIns="0" rtlCol="0" anchor="ctr" anchorCtr="0">
            <a:noAutofit/>
          </a:bodyPr>
          <a:lstStyle/>
          <a:p>
            <a:pPr algn="ctr"/>
            <a:r>
              <a:rPr lang="en-US" sz="800" b="1" dirty="0"/>
              <a:t>Year 4</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30" y="2476110"/>
            <a:ext cx="365760" cy="36576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024" y="2507810"/>
            <a:ext cx="365760" cy="302361"/>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280" y="1334587"/>
            <a:ext cx="258470" cy="36576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277" y="1334587"/>
            <a:ext cx="321869" cy="36576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6833" y="1330187"/>
            <a:ext cx="365760" cy="365760"/>
          </a:xfrm>
          <a:prstGeom prst="rect">
            <a:avLst/>
          </a:prstGeom>
        </p:spPr>
      </p:pic>
      <p:sp>
        <p:nvSpPr>
          <p:cNvPr id="28" name="Text Placeholder 3"/>
          <p:cNvSpPr txBox="1">
            <a:spLocks/>
          </p:cNvSpPr>
          <p:nvPr/>
        </p:nvSpPr>
        <p:spPr bwMode="gray">
          <a:xfrm>
            <a:off x="280195" y="3050858"/>
            <a:ext cx="5617555"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UCF Students Who Take More Courses Online Tend to Graduate Sooner</a:t>
            </a:r>
          </a:p>
        </p:txBody>
      </p:sp>
      <p:sp>
        <p:nvSpPr>
          <p:cNvPr id="29" name="Rectangle 28"/>
          <p:cNvSpPr/>
          <p:nvPr/>
        </p:nvSpPr>
        <p:spPr bwMode="gray">
          <a:xfrm>
            <a:off x="419174" y="3729730"/>
            <a:ext cx="1517345" cy="692497"/>
          </a:xfrm>
          <a:prstGeom prst="rect">
            <a:avLst/>
          </a:prstGeom>
        </p:spPr>
        <p:txBody>
          <a:bodyPr wrap="square" lIns="0" tIns="0" rIns="0" bIns="0" anchor="t" anchorCtr="0">
            <a:spAutoFit/>
          </a:bodyPr>
          <a:lstStyle/>
          <a:p>
            <a:pPr>
              <a:spcBef>
                <a:spcPts val="500"/>
              </a:spcBef>
            </a:pPr>
            <a:r>
              <a:rPr lang="en-US" sz="900" dirty="0"/>
              <a:t>Average number of years it takes an exclusively face-to-face (0% of credit hours taken online) student to graduate</a:t>
            </a:r>
            <a:endParaRPr lang="en-US" sz="900" dirty="0">
              <a:solidFill>
                <a:schemeClr val="accent4"/>
              </a:solidFill>
            </a:endParaRPr>
          </a:p>
        </p:txBody>
      </p:sp>
      <p:sp>
        <p:nvSpPr>
          <p:cNvPr id="30" name="Rectangle 29"/>
          <p:cNvSpPr/>
          <p:nvPr/>
        </p:nvSpPr>
        <p:spPr bwMode="gray">
          <a:xfrm>
            <a:off x="419175" y="3313978"/>
            <a:ext cx="902847" cy="384721"/>
          </a:xfrm>
          <a:prstGeom prst="rect">
            <a:avLst/>
          </a:prstGeom>
        </p:spPr>
        <p:txBody>
          <a:bodyPr wrap="square" lIns="0" tIns="0" rIns="0" bIns="0">
            <a:spAutoFit/>
          </a:bodyPr>
          <a:lstStyle/>
          <a:p>
            <a:r>
              <a:rPr lang="en-US" sz="2500" dirty="0">
                <a:solidFill>
                  <a:schemeClr val="accent6"/>
                </a:solidFill>
                <a:latin typeface="+mj-lt"/>
              </a:rPr>
              <a:t>4.3</a:t>
            </a:r>
          </a:p>
        </p:txBody>
      </p:sp>
      <p:sp>
        <p:nvSpPr>
          <p:cNvPr id="31" name="Rectangle 30"/>
          <p:cNvSpPr/>
          <p:nvPr/>
        </p:nvSpPr>
        <p:spPr bwMode="gray">
          <a:xfrm>
            <a:off x="2850299" y="3313978"/>
            <a:ext cx="902847" cy="384721"/>
          </a:xfrm>
          <a:prstGeom prst="rect">
            <a:avLst/>
          </a:prstGeom>
        </p:spPr>
        <p:txBody>
          <a:bodyPr wrap="square" lIns="0" tIns="0" rIns="0" bIns="0">
            <a:spAutoFit/>
          </a:bodyPr>
          <a:lstStyle/>
          <a:p>
            <a:r>
              <a:rPr lang="en-US" sz="2500" dirty="0">
                <a:solidFill>
                  <a:schemeClr val="accent6"/>
                </a:solidFill>
                <a:latin typeface="+mj-lt"/>
              </a:rPr>
              <a:t>3.9</a:t>
            </a:r>
          </a:p>
        </p:txBody>
      </p:sp>
      <p:sp>
        <p:nvSpPr>
          <p:cNvPr id="32" name="Rectangle 31"/>
          <p:cNvSpPr/>
          <p:nvPr/>
        </p:nvSpPr>
        <p:spPr bwMode="gray">
          <a:xfrm>
            <a:off x="2850299" y="3729730"/>
            <a:ext cx="1456434" cy="692497"/>
          </a:xfrm>
          <a:prstGeom prst="rect">
            <a:avLst/>
          </a:prstGeom>
        </p:spPr>
        <p:txBody>
          <a:bodyPr wrap="square" lIns="0" tIns="0" rIns="0" bIns="0" anchor="t" anchorCtr="0">
            <a:spAutoFit/>
          </a:bodyPr>
          <a:lstStyle/>
          <a:p>
            <a:pPr>
              <a:spcBef>
                <a:spcPts val="500"/>
              </a:spcBef>
            </a:pPr>
            <a:r>
              <a:rPr lang="en-US" sz="900" dirty="0"/>
              <a:t>Average number of years it takes a student who takes 41%-60% of their credit hours online to graduate</a:t>
            </a:r>
            <a:endParaRPr lang="en-US" sz="900" dirty="0">
              <a:solidFill>
                <a:schemeClr val="accent4"/>
              </a:solidFill>
            </a:endParaRPr>
          </a:p>
        </p:txBody>
      </p:sp>
      <p:sp>
        <p:nvSpPr>
          <p:cNvPr id="33" name="L-Shape 32"/>
          <p:cNvSpPr/>
          <p:nvPr/>
        </p:nvSpPr>
        <p:spPr bwMode="gray">
          <a:xfrm rot="2658647" flipH="1" flipV="1">
            <a:off x="2117881" y="3476408"/>
            <a:ext cx="182880" cy="182880"/>
          </a:xfrm>
          <a:prstGeom prst="corner">
            <a:avLst>
              <a:gd name="adj1" fmla="val 19119"/>
              <a:gd name="adj2" fmla="val 19013"/>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Tree>
    <p:extLst>
      <p:ext uri="{BB962C8B-B14F-4D97-AF65-F5344CB8AC3E}">
        <p14:creationId xmlns:p14="http://schemas.microsoft.com/office/powerpoint/2010/main" val="194337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Restructuring Intersession as a Path to Degree Completion</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dirty="0"/>
              <a:t>A Second Life for Existing Online Courses</a:t>
            </a:r>
          </a:p>
        </p:txBody>
      </p:sp>
      <p:sp>
        <p:nvSpPr>
          <p:cNvPr id="7" name="TextBox 6"/>
          <p:cNvSpPr txBox="1"/>
          <p:nvPr/>
        </p:nvSpPr>
        <p:spPr bwMode="gray">
          <a:xfrm>
            <a:off x="460614" y="1908275"/>
            <a:ext cx="1938031" cy="543739"/>
          </a:xfrm>
          <a:prstGeom prst="rect">
            <a:avLst/>
          </a:prstGeom>
          <a:noFill/>
        </p:spPr>
        <p:txBody>
          <a:bodyPr wrap="none" lIns="0" tIns="0" rIns="0" bIns="0" rtlCol="0">
            <a:spAutoFit/>
          </a:bodyPr>
          <a:lstStyle/>
          <a:p>
            <a:pPr marL="118872" indent="-118872">
              <a:spcBef>
                <a:spcPts val="500"/>
              </a:spcBef>
              <a:buFont typeface="Arial" panose="020B0604020202020204" pitchFamily="34" charset="0"/>
              <a:buChar char="•"/>
            </a:pPr>
            <a:r>
              <a:rPr lang="en-US" sz="900" dirty="0"/>
              <a:t>General education bottlenecks</a:t>
            </a:r>
          </a:p>
          <a:p>
            <a:pPr marL="118872" indent="-118872">
              <a:spcBef>
                <a:spcPts val="500"/>
              </a:spcBef>
              <a:buFont typeface="Arial" panose="020B0604020202020204" pitchFamily="34" charset="0"/>
              <a:buChar char="•"/>
            </a:pPr>
            <a:r>
              <a:rPr lang="en-US" sz="900" dirty="0"/>
              <a:t>Sequenced courses </a:t>
            </a:r>
          </a:p>
          <a:p>
            <a:pPr marL="118872" indent="-118872">
              <a:spcBef>
                <a:spcPts val="500"/>
              </a:spcBef>
              <a:buFont typeface="Arial" panose="020B0604020202020204" pitchFamily="34" charset="0"/>
              <a:buChar char="•"/>
            </a:pPr>
            <a:r>
              <a:rPr lang="en-US" sz="900" dirty="0"/>
              <a:t>Major requirements</a:t>
            </a:r>
          </a:p>
        </p:txBody>
      </p:sp>
      <p:sp>
        <p:nvSpPr>
          <p:cNvPr id="8" name="TextBox 7"/>
          <p:cNvSpPr txBox="1"/>
          <p:nvPr/>
        </p:nvSpPr>
        <p:spPr bwMode="gray">
          <a:xfrm>
            <a:off x="460614" y="2752681"/>
            <a:ext cx="1076898" cy="543739"/>
          </a:xfrm>
          <a:prstGeom prst="rect">
            <a:avLst/>
          </a:prstGeom>
          <a:noFill/>
        </p:spPr>
        <p:txBody>
          <a:bodyPr wrap="none" lIns="0" tIns="0" rIns="0" bIns="0" rtlCol="0">
            <a:spAutoFit/>
          </a:bodyPr>
          <a:lstStyle/>
          <a:p>
            <a:pPr marL="118872" indent="-118872">
              <a:spcBef>
                <a:spcPts val="500"/>
              </a:spcBef>
              <a:buFont typeface="Arial" panose="020B0604020202020204" pitchFamily="34" charset="0"/>
              <a:buChar char="•"/>
            </a:pPr>
            <a:r>
              <a:rPr lang="en-US" sz="900" dirty="0"/>
              <a:t>100% online</a:t>
            </a:r>
          </a:p>
          <a:p>
            <a:pPr marL="118872" indent="-118872">
              <a:spcBef>
                <a:spcPts val="500"/>
              </a:spcBef>
              <a:buFont typeface="Arial" panose="020B0604020202020204" pitchFamily="34" charset="0"/>
              <a:buChar char="•"/>
            </a:pPr>
            <a:r>
              <a:rPr lang="en-US" sz="900" dirty="0"/>
              <a:t>3-week duration</a:t>
            </a:r>
          </a:p>
          <a:p>
            <a:pPr marL="118872" indent="-118872">
              <a:spcBef>
                <a:spcPts val="500"/>
              </a:spcBef>
              <a:buFont typeface="Arial" panose="020B0604020202020204" pitchFamily="34" charset="0"/>
              <a:buChar char="•"/>
            </a:pPr>
            <a:r>
              <a:rPr lang="en-US" sz="900" dirty="0"/>
              <a:t>5 days per week</a:t>
            </a:r>
          </a:p>
        </p:txBody>
      </p:sp>
      <p:sp>
        <p:nvSpPr>
          <p:cNvPr id="9" name="TextBox 8"/>
          <p:cNvSpPr txBox="1"/>
          <p:nvPr/>
        </p:nvSpPr>
        <p:spPr bwMode="gray">
          <a:xfrm>
            <a:off x="484292" y="3597087"/>
            <a:ext cx="1923297" cy="618118"/>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t>Receive extra pay for </a:t>
            </a:r>
            <a:br>
              <a:rPr lang="en-US" sz="900" dirty="0"/>
            </a:br>
            <a:r>
              <a:rPr lang="en-US" sz="900" dirty="0"/>
              <a:t>course overload</a:t>
            </a:r>
          </a:p>
          <a:p>
            <a:pPr marL="118872" indent="-118872">
              <a:spcBef>
                <a:spcPts val="500"/>
              </a:spcBef>
              <a:buFont typeface="Arial" panose="020B0604020202020204" pitchFamily="34" charset="0"/>
              <a:buChar char="•"/>
            </a:pPr>
            <a:r>
              <a:rPr lang="en-US" sz="900" dirty="0"/>
              <a:t>One-time $500 bonus to work with Instructional Design</a:t>
            </a:r>
          </a:p>
        </p:txBody>
      </p:sp>
      <p:pic>
        <p:nvPicPr>
          <p:cNvPr id="10" name="Picture 2" descr="https://upload.wikimedia.org/wikipedia/en/thumb/8/83/University_of_Maine_Logo.svg/800px-University_of_Maine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323" y="1104109"/>
            <a:ext cx="1334381" cy="3936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gray">
          <a:xfrm>
            <a:off x="3013671" y="1678212"/>
            <a:ext cx="3048728" cy="2536993"/>
          </a:xfrm>
          <a:prstGeom prst="rect">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2" name="Rectangle 11"/>
          <p:cNvSpPr/>
          <p:nvPr/>
        </p:nvSpPr>
        <p:spPr bwMode="gray">
          <a:xfrm>
            <a:off x="3116105" y="2323098"/>
            <a:ext cx="1316505" cy="123111"/>
          </a:xfrm>
          <a:prstGeom prst="rect">
            <a:avLst/>
          </a:prstGeom>
        </p:spPr>
        <p:txBody>
          <a:bodyPr wrap="square" lIns="0" tIns="0" rIns="0" bIns="0">
            <a:spAutoFit/>
          </a:bodyPr>
          <a:lstStyle/>
          <a:p>
            <a:pPr>
              <a:spcBef>
                <a:spcPts val="300"/>
              </a:spcBef>
            </a:pPr>
            <a:r>
              <a:rPr lang="en-US" sz="800" dirty="0"/>
              <a:t>Enrolled students</a:t>
            </a:r>
          </a:p>
        </p:txBody>
      </p:sp>
      <p:sp>
        <p:nvSpPr>
          <p:cNvPr id="13" name="Rectangle 12"/>
          <p:cNvSpPr/>
          <p:nvPr/>
        </p:nvSpPr>
        <p:spPr bwMode="gray">
          <a:xfrm>
            <a:off x="3127101" y="2972927"/>
            <a:ext cx="1418383" cy="246221"/>
          </a:xfrm>
          <a:prstGeom prst="rect">
            <a:avLst/>
          </a:prstGeom>
        </p:spPr>
        <p:txBody>
          <a:bodyPr wrap="square" lIns="0" tIns="0" rIns="0" bIns="0">
            <a:spAutoFit/>
          </a:bodyPr>
          <a:lstStyle/>
          <a:p>
            <a:pPr>
              <a:spcBef>
                <a:spcPts val="300"/>
              </a:spcBef>
            </a:pPr>
            <a:r>
              <a:rPr lang="en-US" sz="800" dirty="0"/>
              <a:t>Total credit hours accumulated</a:t>
            </a:r>
          </a:p>
        </p:txBody>
      </p:sp>
      <p:sp>
        <p:nvSpPr>
          <p:cNvPr id="14" name="TextBox 13"/>
          <p:cNvSpPr txBox="1"/>
          <p:nvPr/>
        </p:nvSpPr>
        <p:spPr bwMode="gray">
          <a:xfrm>
            <a:off x="3127100" y="2055347"/>
            <a:ext cx="988639" cy="276999"/>
          </a:xfrm>
          <a:prstGeom prst="rect">
            <a:avLst/>
          </a:prstGeom>
          <a:noFill/>
        </p:spPr>
        <p:txBody>
          <a:bodyPr wrap="square" lIns="0" tIns="0" rIns="0" bIns="0" rtlCol="0">
            <a:spAutoFit/>
          </a:bodyPr>
          <a:lstStyle/>
          <a:p>
            <a:r>
              <a:rPr lang="en-US" sz="1800" dirty="0">
                <a:solidFill>
                  <a:schemeClr val="tx2"/>
                </a:solidFill>
                <a:latin typeface="+mj-lt"/>
              </a:rPr>
              <a:t>~650</a:t>
            </a:r>
          </a:p>
        </p:txBody>
      </p:sp>
      <p:sp>
        <p:nvSpPr>
          <p:cNvPr id="15" name="TextBox 14"/>
          <p:cNvSpPr txBox="1"/>
          <p:nvPr/>
        </p:nvSpPr>
        <p:spPr bwMode="gray">
          <a:xfrm>
            <a:off x="3137009" y="2705522"/>
            <a:ext cx="988639" cy="276999"/>
          </a:xfrm>
          <a:prstGeom prst="rect">
            <a:avLst/>
          </a:prstGeom>
          <a:noFill/>
        </p:spPr>
        <p:txBody>
          <a:bodyPr wrap="square" lIns="0" tIns="0" rIns="0" bIns="0" rtlCol="0">
            <a:spAutoFit/>
          </a:bodyPr>
          <a:lstStyle/>
          <a:p>
            <a:r>
              <a:rPr lang="en-US" sz="1800" dirty="0">
                <a:solidFill>
                  <a:schemeClr val="tx2"/>
                </a:solidFill>
                <a:latin typeface="+mj-lt"/>
              </a:rPr>
              <a:t>+2000</a:t>
            </a:r>
          </a:p>
        </p:txBody>
      </p:sp>
      <p:sp>
        <p:nvSpPr>
          <p:cNvPr id="16" name="TextBox 15"/>
          <p:cNvSpPr txBox="1"/>
          <p:nvPr/>
        </p:nvSpPr>
        <p:spPr bwMode="gray">
          <a:xfrm>
            <a:off x="4653924" y="2022873"/>
            <a:ext cx="988639" cy="276999"/>
          </a:xfrm>
          <a:prstGeom prst="rect">
            <a:avLst/>
          </a:prstGeom>
          <a:noFill/>
        </p:spPr>
        <p:txBody>
          <a:bodyPr wrap="square" lIns="0" tIns="0" rIns="0" bIns="0" rtlCol="0">
            <a:spAutoFit/>
          </a:bodyPr>
          <a:lstStyle/>
          <a:p>
            <a:r>
              <a:rPr lang="en-US" sz="1800" dirty="0">
                <a:solidFill>
                  <a:schemeClr val="tx2"/>
                </a:solidFill>
                <a:latin typeface="+mj-lt"/>
              </a:rPr>
              <a:t>+4%</a:t>
            </a:r>
          </a:p>
        </p:txBody>
      </p:sp>
      <p:sp>
        <p:nvSpPr>
          <p:cNvPr id="17" name="TextBox 16"/>
          <p:cNvSpPr txBox="1"/>
          <p:nvPr/>
        </p:nvSpPr>
        <p:spPr bwMode="gray">
          <a:xfrm>
            <a:off x="4644017" y="2294186"/>
            <a:ext cx="1418382"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Students taking 15 CH </a:t>
            </a:r>
            <a:r>
              <a:rPr lang="en-US" sz="800" i="1" dirty="0">
                <a:cs typeface="Times New Roman" pitchFamily="18" charset="0"/>
              </a:rPr>
              <a:t>(Spring 2015 vs. 2016</a:t>
            </a:r>
            <a:r>
              <a:rPr lang="en-US" sz="800" dirty="0">
                <a:cs typeface="Times New Roman" pitchFamily="18" charset="0"/>
              </a:rPr>
              <a:t>)</a:t>
            </a:r>
          </a:p>
        </p:txBody>
      </p:sp>
      <p:sp>
        <p:nvSpPr>
          <p:cNvPr id="18" name="TextBox 17"/>
          <p:cNvSpPr txBox="1"/>
          <p:nvPr/>
        </p:nvSpPr>
        <p:spPr bwMode="gray">
          <a:xfrm>
            <a:off x="3190709" y="3576252"/>
            <a:ext cx="988639" cy="276999"/>
          </a:xfrm>
          <a:prstGeom prst="rect">
            <a:avLst/>
          </a:prstGeom>
          <a:noFill/>
        </p:spPr>
        <p:txBody>
          <a:bodyPr wrap="square" lIns="0" tIns="0" rIns="0" bIns="0" rtlCol="0">
            <a:spAutoFit/>
          </a:bodyPr>
          <a:lstStyle/>
          <a:p>
            <a:r>
              <a:rPr lang="en-US" sz="1800" dirty="0">
                <a:solidFill>
                  <a:schemeClr val="tx2"/>
                </a:solidFill>
                <a:latin typeface="+mj-lt"/>
              </a:rPr>
              <a:t>81%</a:t>
            </a:r>
          </a:p>
        </p:txBody>
      </p:sp>
      <p:sp>
        <p:nvSpPr>
          <p:cNvPr id="19" name="TextBox 18"/>
          <p:cNvSpPr txBox="1"/>
          <p:nvPr/>
        </p:nvSpPr>
        <p:spPr bwMode="gray">
          <a:xfrm>
            <a:off x="3190710" y="3847565"/>
            <a:ext cx="1142259"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Winter students attained an A/B grade</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17" y="2697638"/>
            <a:ext cx="284883" cy="284883"/>
          </a:xfrm>
          <a:prstGeom prst="rect">
            <a:avLst/>
          </a:prstGeom>
        </p:spPr>
      </p:pic>
      <p:sp>
        <p:nvSpPr>
          <p:cNvPr id="21" name="TextBox 20"/>
          <p:cNvSpPr txBox="1"/>
          <p:nvPr/>
        </p:nvSpPr>
        <p:spPr bwMode="gray">
          <a:xfrm>
            <a:off x="4644017" y="2996323"/>
            <a:ext cx="1297171"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No decrease in Spring term credit accumulation</a:t>
            </a:r>
          </a:p>
        </p:txBody>
      </p:sp>
      <p:sp>
        <p:nvSpPr>
          <p:cNvPr id="22" name="TextBox 21"/>
          <p:cNvSpPr txBox="1"/>
          <p:nvPr/>
        </p:nvSpPr>
        <p:spPr bwMode="gray">
          <a:xfrm>
            <a:off x="4707625" y="3844617"/>
            <a:ext cx="1297172"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A/B grades for Fall term course equivalent </a:t>
            </a:r>
          </a:p>
        </p:txBody>
      </p:sp>
      <p:sp>
        <p:nvSpPr>
          <p:cNvPr id="23" name="L-Shape 22"/>
          <p:cNvSpPr/>
          <p:nvPr/>
        </p:nvSpPr>
        <p:spPr bwMode="gray">
          <a:xfrm rot="2658647" flipH="1" flipV="1">
            <a:off x="4249881" y="3656950"/>
            <a:ext cx="151875" cy="148648"/>
          </a:xfrm>
          <a:prstGeom prst="corner">
            <a:avLst>
              <a:gd name="adj1" fmla="val 19119"/>
              <a:gd name="adj2" fmla="val 19013"/>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4" name="Right Arrow 23"/>
          <p:cNvSpPr/>
          <p:nvPr/>
        </p:nvSpPr>
        <p:spPr bwMode="gray">
          <a:xfrm>
            <a:off x="4271892" y="2816683"/>
            <a:ext cx="160185" cy="156244"/>
          </a:xfrm>
          <a:prstGeom prst="rightArrow">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p:nvSpPr>
        <p:spPr bwMode="gray">
          <a:xfrm>
            <a:off x="4707625" y="3567618"/>
            <a:ext cx="988639" cy="276999"/>
          </a:xfrm>
          <a:prstGeom prst="rect">
            <a:avLst/>
          </a:prstGeom>
          <a:noFill/>
        </p:spPr>
        <p:txBody>
          <a:bodyPr wrap="square" lIns="0" tIns="0" rIns="0" bIns="0" rtlCol="0">
            <a:spAutoFit/>
          </a:bodyPr>
          <a:lstStyle/>
          <a:p>
            <a:r>
              <a:rPr lang="en-US" sz="1800" dirty="0">
                <a:solidFill>
                  <a:schemeClr val="tx2"/>
                </a:solidFill>
                <a:latin typeface="+mj-lt"/>
              </a:rPr>
              <a:t>66%</a:t>
            </a:r>
          </a:p>
        </p:txBody>
      </p:sp>
      <p:sp>
        <p:nvSpPr>
          <p:cNvPr id="26" name="TextBox 25"/>
          <p:cNvSpPr txBox="1"/>
          <p:nvPr/>
        </p:nvSpPr>
        <p:spPr bwMode="gray">
          <a:xfrm>
            <a:off x="3021778" y="1773254"/>
            <a:ext cx="2974151" cy="138499"/>
          </a:xfrm>
          <a:prstGeom prst="rect">
            <a:avLst/>
          </a:prstGeom>
          <a:noFill/>
        </p:spPr>
        <p:txBody>
          <a:bodyPr wrap="square" lIns="0" tIns="0" rIns="0" bIns="0" rtlCol="0">
            <a:spAutoFit/>
          </a:bodyPr>
          <a:lstStyle/>
          <a:p>
            <a:pPr algn="ctr">
              <a:spcBef>
                <a:spcPts val="500"/>
              </a:spcBef>
            </a:pPr>
            <a:r>
              <a:rPr lang="en-US" sz="900" b="1" dirty="0"/>
              <a:t>Credit Accumulation on the Rise</a:t>
            </a:r>
          </a:p>
        </p:txBody>
      </p:sp>
      <p:sp>
        <p:nvSpPr>
          <p:cNvPr id="27" name="TextBox 26"/>
          <p:cNvSpPr txBox="1"/>
          <p:nvPr/>
        </p:nvSpPr>
        <p:spPr bwMode="gray">
          <a:xfrm>
            <a:off x="3013672" y="3347443"/>
            <a:ext cx="2974152" cy="138499"/>
          </a:xfrm>
          <a:prstGeom prst="rect">
            <a:avLst/>
          </a:prstGeom>
          <a:noFill/>
        </p:spPr>
        <p:txBody>
          <a:bodyPr wrap="square" lIns="0" tIns="0" rIns="0" bIns="0" rtlCol="0">
            <a:spAutoFit/>
          </a:bodyPr>
          <a:lstStyle/>
          <a:p>
            <a:pPr algn="ctr">
              <a:spcBef>
                <a:spcPts val="500"/>
              </a:spcBef>
            </a:pPr>
            <a:r>
              <a:rPr lang="en-US" sz="900" b="1" dirty="0"/>
              <a:t>Participants Excel Academically</a:t>
            </a:r>
          </a:p>
        </p:txBody>
      </p:sp>
      <p:sp>
        <p:nvSpPr>
          <p:cNvPr id="28" name="Right Arrow 27"/>
          <p:cNvSpPr/>
          <p:nvPr/>
        </p:nvSpPr>
        <p:spPr bwMode="gray">
          <a:xfrm>
            <a:off x="4271892" y="2137942"/>
            <a:ext cx="160185" cy="156244"/>
          </a:xfrm>
          <a:prstGeom prst="rightArrow">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9" name="Rectangle 28"/>
          <p:cNvSpPr/>
          <p:nvPr/>
        </p:nvSpPr>
        <p:spPr bwMode="gray">
          <a:xfrm>
            <a:off x="429603" y="1650596"/>
            <a:ext cx="1845988" cy="2146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bwMode="gray">
          <a:xfrm>
            <a:off x="660120" y="1696386"/>
            <a:ext cx="1384955" cy="123111"/>
          </a:xfrm>
          <a:prstGeom prst="rect">
            <a:avLst/>
          </a:prstGeom>
          <a:noFill/>
        </p:spPr>
        <p:txBody>
          <a:bodyPr wrap="square" lIns="0" tIns="0" rIns="0" bIns="0" rtlCol="0">
            <a:spAutoFit/>
          </a:bodyPr>
          <a:lstStyle/>
          <a:p>
            <a:pPr>
              <a:spcBef>
                <a:spcPts val="500"/>
              </a:spcBef>
            </a:pPr>
            <a:r>
              <a:rPr lang="en-US" sz="800" i="1" dirty="0"/>
              <a:t>Degree-Advancing Impact</a:t>
            </a:r>
          </a:p>
        </p:txBody>
      </p:sp>
      <p:sp>
        <p:nvSpPr>
          <p:cNvPr id="31" name="Rectangle 30"/>
          <p:cNvSpPr/>
          <p:nvPr/>
        </p:nvSpPr>
        <p:spPr bwMode="gray">
          <a:xfrm>
            <a:off x="462493" y="2495002"/>
            <a:ext cx="1845988" cy="2146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bwMode="gray">
          <a:xfrm>
            <a:off x="960583" y="2540792"/>
            <a:ext cx="849808" cy="123111"/>
          </a:xfrm>
          <a:prstGeom prst="rect">
            <a:avLst/>
          </a:prstGeom>
          <a:noFill/>
        </p:spPr>
        <p:txBody>
          <a:bodyPr wrap="square" lIns="0" tIns="0" rIns="0" bIns="0" rtlCol="0">
            <a:spAutoFit/>
          </a:bodyPr>
          <a:lstStyle/>
          <a:p>
            <a:pPr>
              <a:spcBef>
                <a:spcPts val="500"/>
              </a:spcBef>
            </a:pPr>
            <a:r>
              <a:rPr lang="en-US" sz="800" i="1" dirty="0"/>
              <a:t>Course Format</a:t>
            </a:r>
          </a:p>
        </p:txBody>
      </p:sp>
      <p:sp>
        <p:nvSpPr>
          <p:cNvPr id="33" name="Rectangle 32"/>
          <p:cNvSpPr/>
          <p:nvPr/>
        </p:nvSpPr>
        <p:spPr bwMode="gray">
          <a:xfrm>
            <a:off x="460614" y="3339408"/>
            <a:ext cx="1845988" cy="2146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bwMode="gray">
          <a:xfrm>
            <a:off x="882266" y="3385198"/>
            <a:ext cx="1002684" cy="123111"/>
          </a:xfrm>
          <a:prstGeom prst="rect">
            <a:avLst/>
          </a:prstGeom>
          <a:noFill/>
        </p:spPr>
        <p:txBody>
          <a:bodyPr wrap="square" lIns="0" tIns="0" rIns="0" bIns="0" rtlCol="0">
            <a:spAutoFit/>
          </a:bodyPr>
          <a:lstStyle/>
          <a:p>
            <a:pPr>
              <a:spcBef>
                <a:spcPts val="500"/>
              </a:spcBef>
            </a:pPr>
            <a:r>
              <a:rPr lang="en-US" sz="800" i="1" dirty="0"/>
              <a:t>Faculty Incentives</a:t>
            </a:r>
          </a:p>
        </p:txBody>
      </p:sp>
    </p:spTree>
    <p:extLst>
      <p:ext uri="{BB962C8B-B14F-4D97-AF65-F5344CB8AC3E}">
        <p14:creationId xmlns:p14="http://schemas.microsoft.com/office/powerpoint/2010/main" val="166462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bwMode="gray">
          <a:xfrm flipV="1">
            <a:off x="2372812" y="1788292"/>
            <a:ext cx="0" cy="678812"/>
          </a:xfrm>
          <a:prstGeom prst="line">
            <a:avLst/>
          </a:prstGeom>
          <a:ln w="12700">
            <a:solidFill>
              <a:schemeClr val="accent3"/>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a:xfrm>
            <a:off x="262272" y="97401"/>
            <a:ext cx="3212448" cy="123111"/>
          </a:xfrm>
        </p:spPr>
        <p:txBody>
          <a:bodyPr/>
          <a:lstStyle/>
          <a:p>
            <a:r>
              <a:rPr lang="en-US" dirty="0"/>
              <a:t>#11: Build Withdrawal Redirect Courses - </a:t>
            </a:r>
            <a:r>
              <a:rPr lang="en-US" i="1" dirty="0"/>
              <a:t>Gateway Courses</a:t>
            </a:r>
          </a:p>
        </p:txBody>
      </p:sp>
      <p:sp>
        <p:nvSpPr>
          <p:cNvPr id="3" name="Text Placeholder 2"/>
          <p:cNvSpPr>
            <a:spLocks noGrp="1"/>
          </p:cNvSpPr>
          <p:nvPr>
            <p:ph type="body" sz="quarter" idx="11"/>
          </p:nvPr>
        </p:nvSpPr>
        <p:spPr>
          <a:xfrm>
            <a:off x="266700" y="640267"/>
            <a:ext cx="5867400" cy="184666"/>
          </a:xfrm>
        </p:spPr>
        <p:txBody>
          <a:bodyPr/>
          <a:lstStyle/>
          <a:p>
            <a:r>
              <a:rPr lang="en-US" dirty="0"/>
              <a:t>Alabama’s Redirect Courses Allow Students to Stay on Track</a:t>
            </a:r>
          </a:p>
        </p:txBody>
      </p:sp>
      <p:sp>
        <p:nvSpPr>
          <p:cNvPr id="4" name="Text Placeholder 3"/>
          <p:cNvSpPr>
            <a:spLocks noGrp="1"/>
          </p:cNvSpPr>
          <p:nvPr>
            <p:ph type="body" sz="quarter" idx="12"/>
          </p:nvPr>
        </p:nvSpPr>
        <p:spPr/>
        <p:txBody>
          <a:bodyPr/>
          <a:lstStyle/>
          <a:p>
            <a:r>
              <a:rPr lang="en-US" dirty="0"/>
              <a:t>Alternatives to the Semester</a:t>
            </a:r>
          </a:p>
        </p:txBody>
      </p:sp>
      <p:sp>
        <p:nvSpPr>
          <p:cNvPr id="5" name="Text Placeholder 4"/>
          <p:cNvSpPr>
            <a:spLocks noGrp="1"/>
          </p:cNvSpPr>
          <p:nvPr>
            <p:ph type="body" sz="quarter" idx="13"/>
          </p:nvPr>
        </p:nvSpPr>
        <p:spPr>
          <a:xfrm>
            <a:off x="4081645" y="4677489"/>
            <a:ext cx="2319155" cy="123111"/>
          </a:xfrm>
        </p:spPr>
        <p:txBody>
          <a:bodyPr/>
          <a:lstStyle/>
          <a:p>
            <a:pPr algn="r"/>
            <a:r>
              <a:rPr lang="en-US" dirty="0"/>
              <a:t>Source: EAB interviews and analysis.</a:t>
            </a:r>
          </a:p>
        </p:txBody>
      </p:sp>
      <p:sp>
        <p:nvSpPr>
          <p:cNvPr id="6" name="Text Placeholder 5"/>
          <p:cNvSpPr>
            <a:spLocks noGrp="1"/>
          </p:cNvSpPr>
          <p:nvPr>
            <p:ph type="body" sz="quarter" idx="14"/>
          </p:nvPr>
        </p:nvSpPr>
        <p:spPr/>
        <p:txBody>
          <a:bodyPr/>
          <a:lstStyle/>
          <a:p>
            <a:endParaRPr lang="en-US"/>
          </a:p>
        </p:txBody>
      </p:sp>
      <p:sp>
        <p:nvSpPr>
          <p:cNvPr id="10" name="Right Arrow 9"/>
          <p:cNvSpPr/>
          <p:nvPr/>
        </p:nvSpPr>
        <p:spPr bwMode="gray">
          <a:xfrm>
            <a:off x="266699" y="1464742"/>
            <a:ext cx="5630601" cy="457200"/>
          </a:xfrm>
          <a:prstGeom prst="rightArrow">
            <a:avLst/>
          </a:prstGeom>
          <a:solidFill>
            <a:schemeClr val="bg2"/>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900" dirty="0">
                <a:solidFill>
                  <a:schemeClr val="accent4"/>
                </a:solidFill>
              </a:rPr>
              <a:t>Traditional 15-Week Course</a:t>
            </a:r>
          </a:p>
        </p:txBody>
      </p:sp>
      <p:pic>
        <p:nvPicPr>
          <p:cNvPr id="1026" name="Picture 2" descr="https://upload.wikimedia.org/wikipedia/commons/4/47/University_of_Alabam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80" y="1209503"/>
            <a:ext cx="548640" cy="143326"/>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bwMode="gray">
          <a:xfrm>
            <a:off x="1655180" y="2408072"/>
            <a:ext cx="424212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3" name="Right Bracket 12"/>
          <p:cNvSpPr/>
          <p:nvPr/>
        </p:nvSpPr>
        <p:spPr bwMode="gray">
          <a:xfrm rot="5400000" flipH="1">
            <a:off x="1291108" y="416193"/>
            <a:ext cx="45719" cy="2094539"/>
          </a:xfrm>
          <a:prstGeom prst="rightBracket">
            <a:avLst>
              <a:gd name="adj" fmla="val 0"/>
            </a:avLst>
          </a:prstGeom>
          <a:ln w="952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a:stCxn id="13" idx="2"/>
          </p:cNvCxnSpPr>
          <p:nvPr/>
        </p:nvCxnSpPr>
        <p:spPr bwMode="gray">
          <a:xfrm flipV="1">
            <a:off x="1313967" y="1365420"/>
            <a:ext cx="0" cy="75183"/>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gray">
          <a:xfrm>
            <a:off x="361949" y="1045694"/>
            <a:ext cx="1904036" cy="276999"/>
          </a:xfrm>
          <a:prstGeom prst="rect">
            <a:avLst/>
          </a:prstGeom>
          <a:noFill/>
        </p:spPr>
        <p:txBody>
          <a:bodyPr wrap="square" lIns="0" tIns="0" rIns="0" bIns="0" rtlCol="0">
            <a:spAutoFit/>
          </a:bodyPr>
          <a:lstStyle/>
          <a:p>
            <a:pPr>
              <a:spcBef>
                <a:spcPts val="500"/>
              </a:spcBef>
            </a:pPr>
            <a:r>
              <a:rPr lang="en-US" sz="900" dirty="0"/>
              <a:t>Advisors notify at-risk students of “redirect” option</a:t>
            </a:r>
          </a:p>
        </p:txBody>
      </p:sp>
      <p:cxnSp>
        <p:nvCxnSpPr>
          <p:cNvPr id="17" name="Straight Connector 16"/>
          <p:cNvCxnSpPr/>
          <p:nvPr/>
        </p:nvCxnSpPr>
        <p:spPr bwMode="gray">
          <a:xfrm>
            <a:off x="1875099" y="2408072"/>
            <a:ext cx="0" cy="152786"/>
          </a:xfrm>
          <a:prstGeom prst="line">
            <a:avLst/>
          </a:prstGeom>
          <a:ln w="444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2361237" y="2455530"/>
            <a:ext cx="0" cy="100584"/>
          </a:xfrm>
          <a:prstGeom prst="line">
            <a:avLst/>
          </a:prstGeom>
          <a:ln w="444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2118168" y="2408072"/>
            <a:ext cx="0" cy="152786"/>
          </a:xfrm>
          <a:prstGeom prst="line">
            <a:avLst/>
          </a:prstGeom>
          <a:ln w="444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gray">
          <a:xfrm>
            <a:off x="361949" y="2408072"/>
            <a:ext cx="1293231" cy="246221"/>
          </a:xfrm>
          <a:prstGeom prst="rect">
            <a:avLst/>
          </a:prstGeom>
          <a:noFill/>
        </p:spPr>
        <p:txBody>
          <a:bodyPr wrap="square" lIns="0" tIns="0" rIns="0" bIns="0" rtlCol="0">
            <a:spAutoFit/>
          </a:bodyPr>
          <a:lstStyle/>
          <a:p>
            <a:pPr>
              <a:spcBef>
                <a:spcPts val="500"/>
              </a:spcBef>
            </a:pPr>
            <a:r>
              <a:rPr lang="en-US" sz="800" dirty="0"/>
              <a:t>Proactive registration not allowed</a:t>
            </a:r>
          </a:p>
        </p:txBody>
      </p:sp>
      <p:cxnSp>
        <p:nvCxnSpPr>
          <p:cNvPr id="24" name="Straight Connector 23"/>
          <p:cNvCxnSpPr/>
          <p:nvPr/>
        </p:nvCxnSpPr>
        <p:spPr bwMode="gray">
          <a:xfrm flipV="1">
            <a:off x="1660967" y="1805651"/>
            <a:ext cx="0" cy="693861"/>
          </a:xfrm>
          <a:prstGeom prst="line">
            <a:avLst/>
          </a:prstGeom>
          <a:ln w="12700">
            <a:solidFill>
              <a:schemeClr val="accent3"/>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1726195" y="1998692"/>
            <a:ext cx="539789" cy="246221"/>
          </a:xfrm>
          <a:prstGeom prst="rect">
            <a:avLst/>
          </a:prstGeom>
          <a:noFill/>
        </p:spPr>
        <p:txBody>
          <a:bodyPr wrap="square" lIns="0" tIns="0" rIns="0" bIns="0" rtlCol="0">
            <a:spAutoFit/>
          </a:bodyPr>
          <a:lstStyle/>
          <a:p>
            <a:pPr>
              <a:spcBef>
                <a:spcPts val="500"/>
              </a:spcBef>
            </a:pPr>
            <a:r>
              <a:rPr lang="en-US" sz="800" dirty="0"/>
              <a:t>Add/Drop Deadline</a:t>
            </a:r>
          </a:p>
        </p:txBody>
      </p:sp>
      <p:sp>
        <p:nvSpPr>
          <p:cNvPr id="31" name="TextBox 30"/>
          <p:cNvSpPr txBox="1"/>
          <p:nvPr/>
        </p:nvSpPr>
        <p:spPr bwMode="gray">
          <a:xfrm>
            <a:off x="1726195" y="2651645"/>
            <a:ext cx="635042" cy="369332"/>
          </a:xfrm>
          <a:prstGeom prst="rect">
            <a:avLst/>
          </a:prstGeom>
          <a:noFill/>
        </p:spPr>
        <p:txBody>
          <a:bodyPr wrap="square" lIns="0" tIns="0" rIns="0" bIns="0" rtlCol="0">
            <a:spAutoFit/>
          </a:bodyPr>
          <a:lstStyle/>
          <a:p>
            <a:pPr>
              <a:spcBef>
                <a:spcPts val="500"/>
              </a:spcBef>
            </a:pPr>
            <a:r>
              <a:rPr lang="en-US" sz="800" dirty="0"/>
              <a:t>3-Week Registration Period</a:t>
            </a:r>
          </a:p>
        </p:txBody>
      </p:sp>
      <p:pic>
        <p:nvPicPr>
          <p:cNvPr id="1027" name="Picture 3" descr="L:\Public\Share\ABC Templates and Resources\EAB Templates and Resources\EAB Art Icons Logos\EAB Icons\Computer_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209" y="2167694"/>
            <a:ext cx="365760" cy="2166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bwMode="gray">
          <a:xfrm>
            <a:off x="2461209" y="2651645"/>
            <a:ext cx="3065702" cy="618118"/>
          </a:xfrm>
          <a:prstGeom prst="rect">
            <a:avLst/>
          </a:prstGeom>
          <a:noFill/>
        </p:spPr>
        <p:txBody>
          <a:bodyPr wrap="square" lIns="0" tIns="0" rIns="0" bIns="0" rtlCol="0">
            <a:spAutoFit/>
          </a:bodyPr>
          <a:lstStyle/>
          <a:p>
            <a:pPr>
              <a:spcBef>
                <a:spcPts val="500"/>
              </a:spcBef>
            </a:pPr>
            <a:r>
              <a:rPr lang="en-US" sz="900" b="1" dirty="0"/>
              <a:t>Online 10-Week Course</a:t>
            </a:r>
          </a:p>
          <a:p>
            <a:pPr>
              <a:spcBef>
                <a:spcPts val="500"/>
              </a:spcBef>
            </a:pPr>
            <a:r>
              <a:rPr lang="en-US" sz="900" i="1" dirty="0"/>
              <a:t>Course Prioritization</a:t>
            </a:r>
            <a:r>
              <a:rPr lang="en-US" sz="900" dirty="0"/>
              <a:t>: High demand prerequisites, general education courses, and introductory pre-med courses</a:t>
            </a:r>
          </a:p>
        </p:txBody>
      </p:sp>
      <p:graphicFrame>
        <p:nvGraphicFramePr>
          <p:cNvPr id="34" name="Table 33"/>
          <p:cNvGraphicFramePr>
            <a:graphicFrameLocks noGrp="1"/>
          </p:cNvGraphicFramePr>
          <p:nvPr/>
        </p:nvGraphicFramePr>
        <p:xfrm>
          <a:off x="717304" y="3478196"/>
          <a:ext cx="4901005" cy="995330"/>
        </p:xfrm>
        <a:graphic>
          <a:graphicData uri="http://schemas.openxmlformats.org/drawingml/2006/table">
            <a:tbl>
              <a:tblPr firstRow="1" bandRow="1">
                <a:tableStyleId>{2D5ABB26-0587-4C30-8999-92F81FD0307C}</a:tableStyleId>
              </a:tblPr>
              <a:tblGrid>
                <a:gridCol w="4901005">
                  <a:extLst>
                    <a:ext uri="{9D8B030D-6E8A-4147-A177-3AD203B41FA5}">
                      <a16:colId xmlns:a16="http://schemas.microsoft.com/office/drawing/2014/main" val="20000"/>
                    </a:ext>
                  </a:extLst>
                </a:gridCol>
              </a:tblGrid>
              <a:tr h="995330">
                <a:tc>
                  <a:txBody>
                    <a:bodyPr/>
                    <a:lstStyle/>
                    <a:p>
                      <a:pPr>
                        <a:spcBef>
                          <a:spcPts val="500"/>
                        </a:spcBef>
                      </a:pPr>
                      <a:r>
                        <a:rPr lang="en-US" sz="900" b="1" dirty="0"/>
                        <a:t>Benefits</a:t>
                      </a:r>
                    </a:p>
                  </a:txBody>
                  <a:tcPr marL="182880" marR="182880" marT="210312"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sp>
        <p:nvSpPr>
          <p:cNvPr id="35" name="TextBox 34"/>
          <p:cNvSpPr txBox="1"/>
          <p:nvPr/>
        </p:nvSpPr>
        <p:spPr bwMode="gray">
          <a:xfrm>
            <a:off x="1219610" y="3895980"/>
            <a:ext cx="1111361" cy="415498"/>
          </a:xfrm>
          <a:prstGeom prst="rect">
            <a:avLst/>
          </a:prstGeom>
          <a:noFill/>
        </p:spPr>
        <p:txBody>
          <a:bodyPr wrap="square" lIns="0" tIns="0" rIns="0" bIns="0" rtlCol="0">
            <a:spAutoFit/>
          </a:bodyPr>
          <a:lstStyle/>
          <a:p>
            <a:r>
              <a:rPr lang="en-US" sz="900" dirty="0"/>
              <a:t>Students avoid losing financial </a:t>
            </a:r>
            <a:br>
              <a:rPr lang="en-US" sz="900" dirty="0"/>
            </a:br>
            <a:r>
              <a:rPr lang="en-US" sz="900" dirty="0"/>
              <a:t>aid eligibility</a:t>
            </a:r>
          </a:p>
        </p:txBody>
      </p:sp>
      <p:sp>
        <p:nvSpPr>
          <p:cNvPr id="45" name="L-Shape 44"/>
          <p:cNvSpPr/>
          <p:nvPr/>
        </p:nvSpPr>
        <p:spPr bwMode="gray">
          <a:xfrm rot="18900000">
            <a:off x="3879355" y="3958832"/>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6" name="L-Shape 45"/>
          <p:cNvSpPr/>
          <p:nvPr/>
        </p:nvSpPr>
        <p:spPr bwMode="gray">
          <a:xfrm rot="18900000">
            <a:off x="893860" y="3958832"/>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7" name="L-Shape 46"/>
          <p:cNvSpPr/>
          <p:nvPr/>
        </p:nvSpPr>
        <p:spPr bwMode="gray">
          <a:xfrm rot="18900000">
            <a:off x="2386608" y="3958832"/>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48" name="TextBox 47"/>
          <p:cNvSpPr txBox="1"/>
          <p:nvPr/>
        </p:nvSpPr>
        <p:spPr bwMode="gray">
          <a:xfrm>
            <a:off x="2709075" y="3895980"/>
            <a:ext cx="1111361" cy="415498"/>
          </a:xfrm>
          <a:prstGeom prst="rect">
            <a:avLst/>
          </a:prstGeom>
          <a:noFill/>
        </p:spPr>
        <p:txBody>
          <a:bodyPr wrap="square" lIns="0" tIns="0" rIns="0" bIns="0" rtlCol="0">
            <a:spAutoFit/>
          </a:bodyPr>
          <a:lstStyle/>
          <a:p>
            <a:r>
              <a:rPr lang="en-US" sz="900" dirty="0"/>
              <a:t>Doesn’t use valuable </a:t>
            </a:r>
            <a:br>
              <a:rPr lang="en-US" sz="900" dirty="0"/>
            </a:br>
            <a:r>
              <a:rPr lang="en-US" sz="900" dirty="0"/>
              <a:t>classroom space</a:t>
            </a:r>
          </a:p>
        </p:txBody>
      </p:sp>
      <p:sp>
        <p:nvSpPr>
          <p:cNvPr id="49" name="TextBox 48"/>
          <p:cNvSpPr txBox="1"/>
          <p:nvPr/>
        </p:nvSpPr>
        <p:spPr bwMode="gray">
          <a:xfrm>
            <a:off x="4219573" y="3895980"/>
            <a:ext cx="1111361" cy="415498"/>
          </a:xfrm>
          <a:prstGeom prst="rect">
            <a:avLst/>
          </a:prstGeom>
          <a:noFill/>
        </p:spPr>
        <p:txBody>
          <a:bodyPr wrap="square" lIns="0" tIns="0" rIns="0" bIns="0" rtlCol="0">
            <a:spAutoFit/>
          </a:bodyPr>
          <a:lstStyle/>
          <a:p>
            <a:r>
              <a:rPr lang="en-US" sz="900" dirty="0"/>
              <a:t>Keeps students </a:t>
            </a:r>
            <a:br>
              <a:rPr lang="en-US" sz="900" dirty="0"/>
            </a:br>
            <a:r>
              <a:rPr lang="en-US" sz="900" dirty="0"/>
              <a:t>on track for graduation</a:t>
            </a:r>
          </a:p>
        </p:txBody>
      </p:sp>
      <p:grpSp>
        <p:nvGrpSpPr>
          <p:cNvPr id="50" name="Group 49"/>
          <p:cNvGrpSpPr/>
          <p:nvPr/>
        </p:nvGrpSpPr>
        <p:grpSpPr bwMode="gray">
          <a:xfrm>
            <a:off x="5330490" y="3476031"/>
            <a:ext cx="271672" cy="181522"/>
            <a:chOff x="1601231" y="1400649"/>
            <a:chExt cx="271672" cy="181522"/>
          </a:xfrm>
        </p:grpSpPr>
        <p:grpSp>
          <p:nvGrpSpPr>
            <p:cNvPr id="51" name="Group 50"/>
            <p:cNvGrpSpPr/>
            <p:nvPr/>
          </p:nvGrpSpPr>
          <p:grpSpPr bwMode="gray">
            <a:xfrm>
              <a:off x="1601231" y="1400649"/>
              <a:ext cx="271672" cy="181522"/>
              <a:chOff x="1642784" y="1400649"/>
              <a:chExt cx="271672" cy="181522"/>
            </a:xfrm>
          </p:grpSpPr>
          <p:sp>
            <p:nvSpPr>
              <p:cNvPr id="54" name="Rectangle 53"/>
              <p:cNvSpPr/>
              <p:nvPr/>
            </p:nvSpPr>
            <p:spPr bwMode="gray">
              <a:xfrm>
                <a:off x="1642784" y="140064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5" name="Round Same Side Corner Rectangle 54"/>
              <p:cNvSpPr/>
              <p:nvPr/>
            </p:nvSpPr>
            <p:spPr bwMode="gray">
              <a:xfrm rot="10800000">
                <a:off x="1642784" y="140064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6" name="Group 55"/>
              <p:cNvGrpSpPr>
                <a:grpSpLocks noChangeAspect="1"/>
              </p:cNvGrpSpPr>
              <p:nvPr/>
            </p:nvGrpSpPr>
            <p:grpSpPr bwMode="gray">
              <a:xfrm>
                <a:off x="1678077" y="1430612"/>
                <a:ext cx="143187" cy="118872"/>
                <a:chOff x="996640" y="2897515"/>
                <a:chExt cx="131871" cy="109478"/>
              </a:xfrm>
              <a:solidFill>
                <a:schemeClr val="bg1"/>
              </a:solidFill>
            </p:grpSpPr>
            <p:sp>
              <p:nvSpPr>
                <p:cNvPr id="57" name="Freeform 56"/>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58" name="Freeform 57"/>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grpSp>
        <p:sp>
          <p:nvSpPr>
            <p:cNvPr id="52" name="Rectangle 51"/>
            <p:cNvSpPr/>
            <p:nvPr/>
          </p:nvSpPr>
          <p:spPr bwMode="gray">
            <a:xfrm rot="3341859">
              <a:off x="1731089" y="1527159"/>
              <a:ext cx="64339" cy="15534"/>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bwMode="gray">
            <a:xfrm rot="1119142">
              <a:off x="1707849" y="1464747"/>
              <a:ext cx="58437" cy="59177"/>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156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3BBB-1AD6-4DDC-964B-FE51FC1B3D3C}"/>
              </a:ext>
            </a:extLst>
          </p:cNvPr>
          <p:cNvSpPr>
            <a:spLocks noGrp="1"/>
          </p:cNvSpPr>
          <p:nvPr>
            <p:ph type="title"/>
          </p:nvPr>
        </p:nvSpPr>
        <p:spPr>
          <a:xfrm>
            <a:off x="457200" y="2379978"/>
            <a:ext cx="4114800" cy="346249"/>
          </a:xfrm>
        </p:spPr>
        <p:txBody>
          <a:bodyPr/>
          <a:lstStyle/>
          <a:p>
            <a:r>
              <a:rPr lang="en-US" dirty="0"/>
              <a:t>Sizing the Master’s Market</a:t>
            </a:r>
          </a:p>
        </p:txBody>
      </p:sp>
      <p:sp>
        <p:nvSpPr>
          <p:cNvPr id="3" name="Text Placeholder 2">
            <a:extLst>
              <a:ext uri="{FF2B5EF4-FFF2-40B4-BE49-F238E27FC236}">
                <a16:creationId xmlns:a16="http://schemas.microsoft.com/office/drawing/2014/main" id="{B290BD60-4411-4E0F-829F-7806B5850BB5}"/>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D638C39B-4E73-49AB-8B11-BCABFBC9754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3AB99B1-287B-4B90-B03C-4FD9E67836F3}"/>
              </a:ext>
            </a:extLst>
          </p:cNvPr>
          <p:cNvSpPr>
            <a:spLocks noGrp="1"/>
          </p:cNvSpPr>
          <p:nvPr>
            <p:ph type="body" sz="quarter" idx="21"/>
          </p:nvPr>
        </p:nvSpPr>
        <p:spPr>
          <a:xfrm>
            <a:off x="4779242" y="3494256"/>
            <a:ext cx="655847" cy="205151"/>
          </a:xfrm>
        </p:spPr>
        <p:txBody>
          <a:bodyPr/>
          <a:lstStyle/>
          <a:p>
            <a:r>
              <a:rPr lang="en-US" dirty="0"/>
              <a:t>section</a:t>
            </a:r>
          </a:p>
        </p:txBody>
      </p:sp>
      <p:sp>
        <p:nvSpPr>
          <p:cNvPr id="6" name="Text Placeholder 5">
            <a:extLst>
              <a:ext uri="{FF2B5EF4-FFF2-40B4-BE49-F238E27FC236}">
                <a16:creationId xmlns:a16="http://schemas.microsoft.com/office/drawing/2014/main" id="{08790B5B-67FF-44FC-80C7-6F7F61AA0276}"/>
              </a:ext>
            </a:extLst>
          </p:cNvPr>
          <p:cNvSpPr>
            <a:spLocks noGrp="1"/>
          </p:cNvSpPr>
          <p:nvPr>
            <p:ph type="body" sz="quarter" idx="22"/>
          </p:nvPr>
        </p:nvSpPr>
        <p:spPr/>
        <p:txBody>
          <a:bodyPr/>
          <a:lstStyle/>
          <a:p>
            <a:r>
              <a:rPr lang="en-US" dirty="0"/>
              <a:t>4</a:t>
            </a:r>
          </a:p>
        </p:txBody>
      </p:sp>
    </p:spTree>
    <p:extLst>
      <p:ext uri="{BB962C8B-B14F-4D97-AF65-F5344CB8AC3E}">
        <p14:creationId xmlns:p14="http://schemas.microsoft.com/office/powerpoint/2010/main" val="119555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bwMode="gray">
          <a:xfrm>
            <a:off x="4442041" y="1780085"/>
            <a:ext cx="1412590" cy="2004123"/>
            <a:chOff x="554002" y="1536246"/>
            <a:chExt cx="1412590" cy="2004123"/>
          </a:xfrm>
        </p:grpSpPr>
        <p:sp>
          <p:nvSpPr>
            <p:cNvPr id="55" name="Right Bracket 54"/>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56" name="Right Bracket 55"/>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51" name="Group 50"/>
          <p:cNvGrpSpPr/>
          <p:nvPr/>
        </p:nvGrpSpPr>
        <p:grpSpPr bwMode="gray">
          <a:xfrm>
            <a:off x="2508442" y="1780085"/>
            <a:ext cx="1412590" cy="2004123"/>
            <a:chOff x="554002" y="1536246"/>
            <a:chExt cx="1412590" cy="2004123"/>
          </a:xfrm>
        </p:grpSpPr>
        <p:sp>
          <p:nvSpPr>
            <p:cNvPr id="52" name="Right Bracket 51"/>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53" name="Right Bracket 52"/>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5" name="Group 4"/>
          <p:cNvGrpSpPr/>
          <p:nvPr/>
        </p:nvGrpSpPr>
        <p:grpSpPr bwMode="gray">
          <a:xfrm>
            <a:off x="574842" y="1780085"/>
            <a:ext cx="1412590" cy="2004123"/>
            <a:chOff x="554002" y="1536246"/>
            <a:chExt cx="1412590" cy="2004123"/>
          </a:xfrm>
        </p:grpSpPr>
        <p:sp>
          <p:nvSpPr>
            <p:cNvPr id="40" name="Right Bracket 39"/>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32" name="Right Bracket 31"/>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3" name="Title 2"/>
          <p:cNvSpPr>
            <a:spLocks noGrp="1"/>
          </p:cNvSpPr>
          <p:nvPr>
            <p:ph type="title"/>
          </p:nvPr>
        </p:nvSpPr>
        <p:spPr>
          <a:xfrm>
            <a:off x="280194" y="317005"/>
            <a:ext cx="5486400" cy="249299"/>
          </a:xfrm>
        </p:spPr>
        <p:txBody>
          <a:bodyPr/>
          <a:lstStyle/>
          <a:p>
            <a:r>
              <a:rPr lang="en-US" dirty="0"/>
              <a:t>When the Right Thing is Also the Hard Thing</a:t>
            </a:r>
          </a:p>
        </p:txBody>
      </p:sp>
      <p:sp>
        <p:nvSpPr>
          <p:cNvPr id="31" name="Oval 30"/>
          <p:cNvSpPr/>
          <p:nvPr/>
        </p:nvSpPr>
        <p:spPr bwMode="gray">
          <a:xfrm>
            <a:off x="4811513" y="1413377"/>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sp>
        <p:nvSpPr>
          <p:cNvPr id="39" name="TextBox 38"/>
          <p:cNvSpPr txBox="1"/>
          <p:nvPr/>
        </p:nvSpPr>
        <p:spPr bwMode="gray">
          <a:xfrm>
            <a:off x="4376622" y="2148089"/>
            <a:ext cx="1543429" cy="400110"/>
          </a:xfrm>
          <a:prstGeom prst="rect">
            <a:avLst/>
          </a:prstGeom>
          <a:solidFill>
            <a:schemeClr val="bg1"/>
          </a:solidFill>
        </p:spPr>
        <p:txBody>
          <a:bodyPr wrap="square" lIns="0" tIns="45720" rIns="0" bIns="45720" rtlCol="0">
            <a:spAutoFit/>
          </a:bodyPr>
          <a:lstStyle/>
          <a:p>
            <a:pPr algn="ctr"/>
            <a:r>
              <a:rPr lang="en-US" sz="1000" b="1" dirty="0"/>
              <a:t>Winner-Take-All Markets</a:t>
            </a:r>
          </a:p>
        </p:txBody>
      </p:sp>
      <p:sp>
        <p:nvSpPr>
          <p:cNvPr id="30" name="Oval 29"/>
          <p:cNvSpPr/>
          <p:nvPr/>
        </p:nvSpPr>
        <p:spPr bwMode="gray">
          <a:xfrm>
            <a:off x="2877913" y="1413377"/>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sp>
        <p:nvSpPr>
          <p:cNvPr id="38" name="TextBox 37"/>
          <p:cNvSpPr txBox="1"/>
          <p:nvPr/>
        </p:nvSpPr>
        <p:spPr bwMode="gray">
          <a:xfrm>
            <a:off x="2407275" y="2148089"/>
            <a:ext cx="1614923" cy="400110"/>
          </a:xfrm>
          <a:prstGeom prst="rect">
            <a:avLst/>
          </a:prstGeom>
          <a:solidFill>
            <a:schemeClr val="bg1"/>
          </a:solidFill>
        </p:spPr>
        <p:txBody>
          <a:bodyPr wrap="square" lIns="0" tIns="45720" rIns="0" bIns="45720" rtlCol="0">
            <a:spAutoFit/>
          </a:bodyPr>
          <a:lstStyle/>
          <a:p>
            <a:pPr algn="ctr"/>
            <a:r>
              <a:rPr lang="en-US" sz="1000" b="1" dirty="0"/>
              <a:t>Increased Competition</a:t>
            </a:r>
          </a:p>
        </p:txBody>
      </p:sp>
      <p:sp>
        <p:nvSpPr>
          <p:cNvPr id="28" name="Oval 27"/>
          <p:cNvSpPr/>
          <p:nvPr/>
        </p:nvSpPr>
        <p:spPr bwMode="gray">
          <a:xfrm>
            <a:off x="944314" y="1413377"/>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sp>
        <p:nvSpPr>
          <p:cNvPr id="37" name="TextBox 36"/>
          <p:cNvSpPr txBox="1"/>
          <p:nvPr/>
        </p:nvSpPr>
        <p:spPr bwMode="gray">
          <a:xfrm>
            <a:off x="412457" y="2148089"/>
            <a:ext cx="1737360" cy="246221"/>
          </a:xfrm>
          <a:prstGeom prst="rect">
            <a:avLst/>
          </a:prstGeom>
          <a:solidFill>
            <a:schemeClr val="bg1"/>
          </a:solidFill>
        </p:spPr>
        <p:txBody>
          <a:bodyPr wrap="square" lIns="0" tIns="45720" rIns="0" bIns="45720" rtlCol="0">
            <a:spAutoFit/>
          </a:bodyPr>
          <a:lstStyle/>
          <a:p>
            <a:pPr algn="ctr"/>
            <a:r>
              <a:rPr lang="en-US" sz="1000" b="1" dirty="0"/>
              <a:t>Slowing Growth</a:t>
            </a:r>
          </a:p>
        </p:txBody>
      </p:sp>
      <p:sp>
        <p:nvSpPr>
          <p:cNvPr id="29" name="Text Placeholder 12"/>
          <p:cNvSpPr txBox="1">
            <a:spLocks/>
          </p:cNvSpPr>
          <p:nvPr/>
        </p:nvSpPr>
        <p:spPr bwMode="gray">
          <a:xfrm>
            <a:off x="737507" y="2625718"/>
            <a:ext cx="1080863" cy="1261884"/>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Current and projected plateaus</a:t>
            </a:r>
          </a:p>
          <a:p>
            <a:pPr marL="118872" indent="-118872">
              <a:spcBef>
                <a:spcPts val="300"/>
              </a:spcBef>
            </a:pPr>
            <a:r>
              <a:rPr lang="en-US" sz="800" dirty="0"/>
              <a:t>Declines in large professional fields</a:t>
            </a:r>
          </a:p>
          <a:p>
            <a:pPr marL="118872" indent="-118872">
              <a:spcBef>
                <a:spcPts val="300"/>
              </a:spcBef>
            </a:pPr>
            <a:r>
              <a:rPr lang="en-US" sz="800" dirty="0"/>
              <a:t>Growth spikes limited to highest-cost programs</a:t>
            </a:r>
          </a:p>
          <a:p>
            <a:pPr marL="118872" indent="-118872">
              <a:spcBef>
                <a:spcPts val="300"/>
              </a:spcBef>
            </a:pPr>
            <a:endParaRPr lang="en-US" sz="800" dirty="0"/>
          </a:p>
          <a:p>
            <a:pPr marL="118872" indent="-118872">
              <a:spcBef>
                <a:spcPts val="300"/>
              </a:spcBef>
            </a:pPr>
            <a:endParaRPr lang="en-US" sz="800" dirty="0"/>
          </a:p>
        </p:txBody>
      </p:sp>
      <p:sp>
        <p:nvSpPr>
          <p:cNvPr id="33" name="Text Placeholder 12"/>
          <p:cNvSpPr txBox="1">
            <a:spLocks/>
          </p:cNvSpPr>
          <p:nvPr/>
        </p:nvSpPr>
        <p:spPr bwMode="gray">
          <a:xfrm>
            <a:off x="2601748" y="2625718"/>
            <a:ext cx="1225976" cy="1223412"/>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Program launches outpace conferrals</a:t>
            </a:r>
          </a:p>
          <a:p>
            <a:pPr marL="118872" indent="-118872">
              <a:spcBef>
                <a:spcPts val="300"/>
              </a:spcBef>
            </a:pPr>
            <a:r>
              <a:rPr lang="en-US" sz="800" dirty="0"/>
              <a:t>Aggressive growth goals across the sector</a:t>
            </a:r>
          </a:p>
          <a:p>
            <a:pPr marL="118872" indent="-118872">
              <a:spcBef>
                <a:spcPts val="300"/>
              </a:spcBef>
            </a:pPr>
            <a:r>
              <a:rPr lang="en-US" sz="800" dirty="0"/>
              <a:t>Both local and national competitors pose a threat</a:t>
            </a:r>
          </a:p>
          <a:p>
            <a:pPr marL="118872" indent="-118872">
              <a:spcBef>
                <a:spcPts val="300"/>
              </a:spcBef>
            </a:pPr>
            <a:endParaRPr lang="en-US" sz="800" dirty="0"/>
          </a:p>
        </p:txBody>
      </p:sp>
      <p:sp>
        <p:nvSpPr>
          <p:cNvPr id="34" name="Text Placeholder 12"/>
          <p:cNvSpPr txBox="1">
            <a:spLocks/>
          </p:cNvSpPr>
          <p:nvPr/>
        </p:nvSpPr>
        <p:spPr bwMode="gray">
          <a:xfrm>
            <a:off x="4512861" y="2625718"/>
            <a:ext cx="1290612" cy="1869743"/>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Market share concentrated among Top 20%</a:t>
            </a:r>
          </a:p>
          <a:p>
            <a:pPr marL="118872" indent="-118872">
              <a:spcBef>
                <a:spcPts val="300"/>
              </a:spcBef>
            </a:pPr>
            <a:r>
              <a:rPr lang="en-US" sz="800" dirty="0"/>
              <a:t>Large programs siphon off most growth in some fields</a:t>
            </a:r>
          </a:p>
          <a:p>
            <a:pPr marL="118872" indent="-118872">
              <a:spcBef>
                <a:spcPts val="300"/>
              </a:spcBef>
            </a:pPr>
            <a:r>
              <a:rPr lang="en-US" sz="800" dirty="0"/>
              <a:t>Four types of competitive markets</a:t>
            </a:r>
          </a:p>
          <a:p>
            <a:pPr marL="0" indent="0">
              <a:spcBef>
                <a:spcPts val="300"/>
              </a:spcBef>
              <a:buNone/>
            </a:pPr>
            <a:endParaRPr lang="en-US" sz="800" dirty="0"/>
          </a:p>
          <a:p>
            <a:pPr marL="118872" indent="-118872">
              <a:spcBef>
                <a:spcPts val="300"/>
              </a:spcBef>
            </a:pPr>
            <a:endParaRPr lang="en-US" sz="800" dirty="0"/>
          </a:p>
          <a:p>
            <a:pPr marL="118872" indent="-118872">
              <a:spcBef>
                <a:spcPts val="300"/>
              </a:spcBef>
            </a:pPr>
            <a:endParaRPr lang="en-US" sz="800" dirty="0"/>
          </a:p>
          <a:p>
            <a:pPr marL="118872" indent="-118872">
              <a:spcBef>
                <a:spcPts val="300"/>
              </a:spcBef>
            </a:pPr>
            <a:endParaRPr lang="en-US" sz="800" dirty="0"/>
          </a:p>
          <a:p>
            <a:pPr marL="118872" indent="-118872">
              <a:spcBef>
                <a:spcPts val="300"/>
              </a:spcBef>
            </a:pPr>
            <a:endParaRPr lang="en-US" sz="800" dirty="0"/>
          </a:p>
        </p:txBody>
      </p:sp>
      <p:sp>
        <p:nvSpPr>
          <p:cNvPr id="25" name="TextBox 24">
            <a:extLst>
              <a:ext uri="{FF2B5EF4-FFF2-40B4-BE49-F238E27FC236}">
                <a16:creationId xmlns:a16="http://schemas.microsoft.com/office/drawing/2014/main" id="{A2761107-B593-436C-B266-9959A3D5058C}"/>
              </a:ext>
            </a:extLst>
          </p:cNvPr>
          <p:cNvSpPr txBox="1"/>
          <p:nvPr/>
        </p:nvSpPr>
        <p:spPr bwMode="gray">
          <a:xfrm>
            <a:off x="175312" y="1148920"/>
            <a:ext cx="5855304" cy="146194"/>
          </a:xfrm>
          <a:prstGeom prst="rect">
            <a:avLst/>
          </a:prstGeom>
          <a:noFill/>
        </p:spPr>
        <p:txBody>
          <a:bodyPr wrap="square" lIns="0" tIns="0" rIns="0" bIns="0" rtlCol="0">
            <a:spAutoFit/>
          </a:bodyPr>
          <a:lstStyle/>
          <a:p>
            <a:pPr algn="ctr"/>
            <a:r>
              <a:rPr lang="en-US" sz="950" b="1" dirty="0"/>
              <a:t>Three Revenue Challenges in the Master’s Degree Market</a:t>
            </a:r>
          </a:p>
        </p:txBody>
      </p:sp>
      <p:pic>
        <p:nvPicPr>
          <p:cNvPr id="4" name="Picture 3">
            <a:extLst>
              <a:ext uri="{FF2B5EF4-FFF2-40B4-BE49-F238E27FC236}">
                <a16:creationId xmlns:a16="http://schemas.microsoft.com/office/drawing/2014/main" id="{27CC5D89-1982-4CF4-9B95-69FB05888EE2}"/>
              </a:ext>
            </a:extLst>
          </p:cNvPr>
          <p:cNvPicPr>
            <a:picLocks noChangeAspect="1"/>
          </p:cNvPicPr>
          <p:nvPr/>
        </p:nvPicPr>
        <p:blipFill>
          <a:blip r:embed="rId4"/>
          <a:stretch>
            <a:fillRect/>
          </a:stretch>
        </p:blipFill>
        <p:spPr>
          <a:xfrm>
            <a:off x="1099522" y="1585378"/>
            <a:ext cx="365760" cy="354786"/>
          </a:xfrm>
          <a:prstGeom prst="rect">
            <a:avLst/>
          </a:prstGeom>
        </p:spPr>
      </p:pic>
      <p:pic>
        <p:nvPicPr>
          <p:cNvPr id="7" name="Picture 6" descr="A close up of a logo&#10;&#10;Description automatically generated">
            <a:extLst>
              <a:ext uri="{FF2B5EF4-FFF2-40B4-BE49-F238E27FC236}">
                <a16:creationId xmlns:a16="http://schemas.microsoft.com/office/drawing/2014/main" id="{90ACDEF1-D523-4E93-846D-88A13302E8CB}"/>
              </a:ext>
            </a:extLst>
          </p:cNvPr>
          <p:cNvPicPr>
            <a:picLocks noChangeAspect="1"/>
          </p:cNvPicPr>
          <p:nvPr/>
        </p:nvPicPr>
        <p:blipFill>
          <a:blip r:embed="rId5"/>
          <a:stretch>
            <a:fillRect/>
          </a:stretch>
        </p:blipFill>
        <p:spPr>
          <a:xfrm>
            <a:off x="2996416" y="1633891"/>
            <a:ext cx="457200" cy="311936"/>
          </a:xfrm>
          <a:prstGeom prst="rect">
            <a:avLst/>
          </a:prstGeom>
        </p:spPr>
      </p:pic>
      <p:pic>
        <p:nvPicPr>
          <p:cNvPr id="27" name="Picture 26">
            <a:extLst>
              <a:ext uri="{FF2B5EF4-FFF2-40B4-BE49-F238E27FC236}">
                <a16:creationId xmlns:a16="http://schemas.microsoft.com/office/drawing/2014/main" id="{CF9DF8FE-6A78-4B4B-93E6-BB14D88903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1587" y="1504645"/>
            <a:ext cx="413498" cy="459442"/>
          </a:xfrm>
          <a:prstGeom prst="rect">
            <a:avLst/>
          </a:prstGeom>
        </p:spPr>
      </p:pic>
    </p:spTree>
    <p:custDataLst>
      <p:tags r:id="rId1"/>
    </p:custDataLst>
    <p:extLst>
      <p:ext uri="{BB962C8B-B14F-4D97-AF65-F5344CB8AC3E}">
        <p14:creationId xmlns:p14="http://schemas.microsoft.com/office/powerpoint/2010/main" val="166805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5C4CB34-1BA3-472A-BDB6-9377AF7776F0}"/>
              </a:ext>
            </a:extLst>
          </p:cNvPr>
          <p:cNvGrpSpPr/>
          <p:nvPr/>
        </p:nvGrpSpPr>
        <p:grpSpPr>
          <a:xfrm>
            <a:off x="1270485" y="2969348"/>
            <a:ext cx="704850" cy="1102271"/>
            <a:chOff x="1338263" y="3057525"/>
            <a:chExt cx="704850" cy="1038225"/>
          </a:xfrm>
        </p:grpSpPr>
        <p:sp>
          <p:nvSpPr>
            <p:cNvPr id="8" name="Rectangle 7">
              <a:extLst>
                <a:ext uri="{FF2B5EF4-FFF2-40B4-BE49-F238E27FC236}">
                  <a16:creationId xmlns:a16="http://schemas.microsoft.com/office/drawing/2014/main" id="{5F87EA16-3B92-4348-BF46-7921A1BDA9BC}"/>
                </a:ext>
              </a:extLst>
            </p:cNvPr>
            <p:cNvSpPr/>
            <p:nvPr/>
          </p:nvSpPr>
          <p:spPr bwMode="gray">
            <a:xfrm>
              <a:off x="1423989" y="3123509"/>
              <a:ext cx="488632" cy="9722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Shape 9">
              <a:extLst>
                <a:ext uri="{FF2B5EF4-FFF2-40B4-BE49-F238E27FC236}">
                  <a16:creationId xmlns:a16="http://schemas.microsoft.com/office/drawing/2014/main" id="{82BEE403-A986-47B5-86DA-8FBD6AA4C38A}"/>
                </a:ext>
              </a:extLst>
            </p:cNvPr>
            <p:cNvSpPr/>
            <p:nvPr/>
          </p:nvSpPr>
          <p:spPr bwMode="gray">
            <a:xfrm>
              <a:off x="1338263" y="3057525"/>
              <a:ext cx="704850" cy="661988"/>
            </a:xfrm>
            <a:custGeom>
              <a:avLst/>
              <a:gdLst>
                <a:gd name="connsiteX0" fmla="*/ 76200 w 704850"/>
                <a:gd name="connsiteY0" fmla="*/ 661988 h 661988"/>
                <a:gd name="connsiteX1" fmla="*/ 190500 w 704850"/>
                <a:gd name="connsiteY1" fmla="*/ 519113 h 661988"/>
                <a:gd name="connsiteX2" fmla="*/ 342900 w 704850"/>
                <a:gd name="connsiteY2" fmla="*/ 342900 h 661988"/>
                <a:gd name="connsiteX3" fmla="*/ 423862 w 704850"/>
                <a:gd name="connsiteY3" fmla="*/ 200025 h 661988"/>
                <a:gd name="connsiteX4" fmla="*/ 557212 w 704850"/>
                <a:gd name="connsiteY4" fmla="*/ 71438 h 661988"/>
                <a:gd name="connsiteX5" fmla="*/ 671512 w 704850"/>
                <a:gd name="connsiteY5" fmla="*/ 95250 h 661988"/>
                <a:gd name="connsiteX6" fmla="*/ 704850 w 704850"/>
                <a:gd name="connsiteY6" fmla="*/ 0 h 661988"/>
                <a:gd name="connsiteX7" fmla="*/ 0 w 704850"/>
                <a:gd name="connsiteY7" fmla="*/ 9525 h 661988"/>
                <a:gd name="connsiteX8" fmla="*/ 14287 w 704850"/>
                <a:gd name="connsiteY8" fmla="*/ 609600 h 6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850" h="661988">
                  <a:moveTo>
                    <a:pt x="76200" y="661988"/>
                  </a:moveTo>
                  <a:lnTo>
                    <a:pt x="190500" y="519113"/>
                  </a:lnTo>
                  <a:lnTo>
                    <a:pt x="342900" y="342900"/>
                  </a:lnTo>
                  <a:lnTo>
                    <a:pt x="423862" y="200025"/>
                  </a:lnTo>
                  <a:lnTo>
                    <a:pt x="557212" y="71438"/>
                  </a:lnTo>
                  <a:lnTo>
                    <a:pt x="671512" y="95250"/>
                  </a:lnTo>
                  <a:lnTo>
                    <a:pt x="704850" y="0"/>
                  </a:lnTo>
                  <a:lnTo>
                    <a:pt x="0" y="9525"/>
                  </a:lnTo>
                  <a:lnTo>
                    <a:pt x="14287" y="60960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9" name="Chart 18">
            <a:extLst>
              <a:ext uri="{FF2B5EF4-FFF2-40B4-BE49-F238E27FC236}">
                <a16:creationId xmlns:a16="http://schemas.microsoft.com/office/drawing/2014/main" id="{311D56B8-ED2F-4A5F-BD48-9FF817CFAD73}"/>
              </a:ext>
            </a:extLst>
          </p:cNvPr>
          <p:cNvGraphicFramePr>
            <a:graphicFrameLocks/>
          </p:cNvGraphicFramePr>
          <p:nvPr/>
        </p:nvGraphicFramePr>
        <p:xfrm>
          <a:off x="209235" y="1177969"/>
          <a:ext cx="4143690" cy="3228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A7745A99-D7B7-4308-85A9-772D19EADBDD}"/>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C2E8B05E-A383-4FD4-9E34-A349841A308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C1DC42A-00DA-4196-9CDC-0D3AC13004D5}"/>
              </a:ext>
            </a:extLst>
          </p:cNvPr>
          <p:cNvSpPr>
            <a:spLocks noGrp="1"/>
          </p:cNvSpPr>
          <p:nvPr>
            <p:ph type="body" sz="quarter" idx="18"/>
          </p:nvPr>
        </p:nvSpPr>
        <p:spPr>
          <a:xfrm>
            <a:off x="3962400" y="4677489"/>
            <a:ext cx="2438400" cy="123111"/>
          </a:xfrm>
        </p:spPr>
        <p:txBody>
          <a:bodyPr/>
          <a:lstStyle/>
          <a:p>
            <a:pPr algn="r"/>
            <a:r>
              <a:rPr lang="en-US" dirty="0"/>
              <a:t>Sources: NCES Digest of Education Statistics Table 318.10, EAB analysis.</a:t>
            </a:r>
          </a:p>
        </p:txBody>
      </p:sp>
      <p:sp>
        <p:nvSpPr>
          <p:cNvPr id="5" name="Text Placeholder 4">
            <a:extLst>
              <a:ext uri="{FF2B5EF4-FFF2-40B4-BE49-F238E27FC236}">
                <a16:creationId xmlns:a16="http://schemas.microsoft.com/office/drawing/2014/main" id="{ACE3F1AA-AB80-47EF-9072-4D2F22041FE7}"/>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44AC8F85-093E-4DA8-8E7E-5615C3789150}"/>
              </a:ext>
            </a:extLst>
          </p:cNvPr>
          <p:cNvSpPr>
            <a:spLocks noGrp="1"/>
          </p:cNvSpPr>
          <p:nvPr>
            <p:ph type="title"/>
          </p:nvPr>
        </p:nvSpPr>
        <p:spPr/>
        <p:txBody>
          <a:bodyPr/>
          <a:lstStyle/>
          <a:p>
            <a:r>
              <a:rPr lang="en-US" dirty="0"/>
              <a:t>From Gold Rush to Plateau</a:t>
            </a:r>
          </a:p>
        </p:txBody>
      </p:sp>
      <p:sp>
        <p:nvSpPr>
          <p:cNvPr id="18" name="TextBox 17">
            <a:extLst>
              <a:ext uri="{FF2B5EF4-FFF2-40B4-BE49-F238E27FC236}">
                <a16:creationId xmlns:a16="http://schemas.microsoft.com/office/drawing/2014/main" id="{BEA283E5-7867-4722-A659-ACDE61E4DBA4}"/>
              </a:ext>
            </a:extLst>
          </p:cNvPr>
          <p:cNvSpPr txBox="1"/>
          <p:nvPr/>
        </p:nvSpPr>
        <p:spPr bwMode="gray">
          <a:xfrm>
            <a:off x="293634" y="831043"/>
            <a:ext cx="5440679" cy="153888"/>
          </a:xfrm>
          <a:prstGeom prst="rect">
            <a:avLst/>
          </a:prstGeom>
          <a:noFill/>
        </p:spPr>
        <p:txBody>
          <a:bodyPr wrap="square" lIns="0" tIns="0" rIns="0" bIns="0" rtlCol="0">
            <a:spAutoFit/>
          </a:bodyPr>
          <a:lstStyle/>
          <a:p>
            <a:r>
              <a:rPr lang="en-US" sz="1000" b="1" dirty="0"/>
              <a:t>Lower Expectations for Growth Every Year Since 2013</a:t>
            </a:r>
          </a:p>
        </p:txBody>
      </p:sp>
      <p:sp>
        <p:nvSpPr>
          <p:cNvPr id="25" name="TextBox 24">
            <a:extLst>
              <a:ext uri="{FF2B5EF4-FFF2-40B4-BE49-F238E27FC236}">
                <a16:creationId xmlns:a16="http://schemas.microsoft.com/office/drawing/2014/main" id="{546B9986-65E9-4C23-A2D7-0D30CC516B00}"/>
              </a:ext>
            </a:extLst>
          </p:cNvPr>
          <p:cNvSpPr txBox="1"/>
          <p:nvPr/>
        </p:nvSpPr>
        <p:spPr bwMode="gray">
          <a:xfrm>
            <a:off x="295328" y="1017638"/>
            <a:ext cx="2603692" cy="138499"/>
          </a:xfrm>
          <a:prstGeom prst="rect">
            <a:avLst/>
          </a:prstGeom>
          <a:noFill/>
        </p:spPr>
        <p:txBody>
          <a:bodyPr wrap="square" lIns="0" tIns="0" rIns="0" bIns="0" rtlCol="0">
            <a:spAutoFit/>
          </a:bodyPr>
          <a:lstStyle/>
          <a:p>
            <a:r>
              <a:rPr lang="en-US" sz="900" i="1" dirty="0">
                <a:solidFill>
                  <a:schemeClr val="accent3"/>
                </a:solidFill>
              </a:rPr>
              <a:t>Master’s Degree Conferrals</a:t>
            </a:r>
          </a:p>
        </p:txBody>
      </p:sp>
      <p:sp>
        <p:nvSpPr>
          <p:cNvPr id="24" name="TextBox 23">
            <a:extLst>
              <a:ext uri="{FF2B5EF4-FFF2-40B4-BE49-F238E27FC236}">
                <a16:creationId xmlns:a16="http://schemas.microsoft.com/office/drawing/2014/main" id="{BD662C0B-DBD5-4DE1-B1C9-C99E9B4D98EA}"/>
              </a:ext>
            </a:extLst>
          </p:cNvPr>
          <p:cNvSpPr txBox="1"/>
          <p:nvPr/>
        </p:nvSpPr>
        <p:spPr bwMode="gray">
          <a:xfrm>
            <a:off x="1927312" y="3576716"/>
            <a:ext cx="704850" cy="215444"/>
          </a:xfrm>
          <a:prstGeom prst="rect">
            <a:avLst/>
          </a:prstGeom>
          <a:noFill/>
        </p:spPr>
        <p:txBody>
          <a:bodyPr wrap="square" lIns="0" tIns="0" rIns="0" bIns="0" rtlCol="0">
            <a:spAutoFit/>
          </a:bodyPr>
          <a:lstStyle/>
          <a:p>
            <a:pPr>
              <a:spcBef>
                <a:spcPts val="500"/>
              </a:spcBef>
            </a:pPr>
            <a:r>
              <a:rPr lang="en-US" sz="700" dirty="0"/>
              <a:t>Impact of </a:t>
            </a:r>
          </a:p>
          <a:p>
            <a:r>
              <a:rPr lang="en-US" sz="700" dirty="0"/>
              <a:t>2008 Recession</a:t>
            </a:r>
          </a:p>
        </p:txBody>
      </p:sp>
      <p:sp>
        <p:nvSpPr>
          <p:cNvPr id="27" name="TextBox 26">
            <a:extLst>
              <a:ext uri="{FF2B5EF4-FFF2-40B4-BE49-F238E27FC236}">
                <a16:creationId xmlns:a16="http://schemas.microsoft.com/office/drawing/2014/main" id="{B2505602-E27F-4E69-8026-FF6C9A2456F5}"/>
              </a:ext>
            </a:extLst>
          </p:cNvPr>
          <p:cNvSpPr txBox="1"/>
          <p:nvPr/>
        </p:nvSpPr>
        <p:spPr bwMode="gray">
          <a:xfrm>
            <a:off x="4724861" y="1001520"/>
            <a:ext cx="1219218" cy="138499"/>
          </a:xfrm>
          <a:prstGeom prst="rect">
            <a:avLst/>
          </a:prstGeom>
          <a:noFill/>
        </p:spPr>
        <p:txBody>
          <a:bodyPr wrap="square" lIns="0" tIns="0" rIns="0" bIns="0" rtlCol="0">
            <a:spAutoFit/>
          </a:bodyPr>
          <a:lstStyle/>
          <a:p>
            <a:r>
              <a:rPr lang="en-US" sz="900" i="1" dirty="0">
                <a:solidFill>
                  <a:schemeClr val="accent3"/>
                </a:solidFill>
              </a:rPr>
              <a:t>10-Year Projections</a:t>
            </a:r>
          </a:p>
        </p:txBody>
      </p:sp>
      <p:grpSp>
        <p:nvGrpSpPr>
          <p:cNvPr id="22" name="Group 21">
            <a:extLst>
              <a:ext uri="{FF2B5EF4-FFF2-40B4-BE49-F238E27FC236}">
                <a16:creationId xmlns:a16="http://schemas.microsoft.com/office/drawing/2014/main" id="{024F9E05-608E-4754-9657-CD52B2725D69}"/>
              </a:ext>
            </a:extLst>
          </p:cNvPr>
          <p:cNvGrpSpPr/>
          <p:nvPr/>
        </p:nvGrpSpPr>
        <p:grpSpPr>
          <a:xfrm>
            <a:off x="3323227" y="1179793"/>
            <a:ext cx="2800100" cy="604774"/>
            <a:chOff x="3323227" y="1217893"/>
            <a:chExt cx="2800100" cy="604774"/>
          </a:xfrm>
        </p:grpSpPr>
        <p:sp>
          <p:nvSpPr>
            <p:cNvPr id="34" name="TextBox 33">
              <a:extLst>
                <a:ext uri="{FF2B5EF4-FFF2-40B4-BE49-F238E27FC236}">
                  <a16:creationId xmlns:a16="http://schemas.microsoft.com/office/drawing/2014/main" id="{EE7B0FD3-518A-4FA6-93A0-7E7BB0B09FC4}"/>
                </a:ext>
              </a:extLst>
            </p:cNvPr>
            <p:cNvSpPr txBox="1"/>
            <p:nvPr/>
          </p:nvSpPr>
          <p:spPr bwMode="gray">
            <a:xfrm>
              <a:off x="3323227" y="1432103"/>
              <a:ext cx="1029697" cy="215444"/>
            </a:xfrm>
            <a:prstGeom prst="rect">
              <a:avLst/>
            </a:prstGeom>
            <a:noFill/>
          </p:spPr>
          <p:txBody>
            <a:bodyPr wrap="square" lIns="0" tIns="0" rIns="0" bIns="0" rtlCol="0">
              <a:spAutoFit/>
            </a:bodyPr>
            <a:lstStyle/>
            <a:p>
              <a:r>
                <a:rPr lang="en-US" sz="700" i="1" dirty="0">
                  <a:solidFill>
                    <a:schemeClr val="accent3"/>
                  </a:solidFill>
                </a:rPr>
                <a:t>1,032,000</a:t>
              </a:r>
              <a:br>
                <a:rPr lang="en-US" sz="700" i="1" dirty="0">
                  <a:solidFill>
                    <a:schemeClr val="accent3"/>
                  </a:solidFill>
                </a:rPr>
              </a:br>
              <a:r>
                <a:rPr lang="en-US" sz="700" i="1" dirty="0">
                  <a:solidFill>
                    <a:schemeClr val="accent3"/>
                  </a:solidFill>
                </a:rPr>
                <a:t>conferrals</a:t>
              </a:r>
            </a:p>
          </p:txBody>
        </p:sp>
        <p:grpSp>
          <p:nvGrpSpPr>
            <p:cNvPr id="15" name="Group 14">
              <a:extLst>
                <a:ext uri="{FF2B5EF4-FFF2-40B4-BE49-F238E27FC236}">
                  <a16:creationId xmlns:a16="http://schemas.microsoft.com/office/drawing/2014/main" id="{6E23BC21-B11F-43AC-9925-9A5FA0C9CEDD}"/>
                </a:ext>
              </a:extLst>
            </p:cNvPr>
            <p:cNvGrpSpPr/>
            <p:nvPr/>
          </p:nvGrpSpPr>
          <p:grpSpPr>
            <a:xfrm>
              <a:off x="4706200" y="1217893"/>
              <a:ext cx="1417127" cy="604774"/>
              <a:chOff x="4767616" y="1217893"/>
              <a:chExt cx="1417127" cy="604774"/>
            </a:xfrm>
          </p:grpSpPr>
          <p:grpSp>
            <p:nvGrpSpPr>
              <p:cNvPr id="9" name="Group 8">
                <a:extLst>
                  <a:ext uri="{FF2B5EF4-FFF2-40B4-BE49-F238E27FC236}">
                    <a16:creationId xmlns:a16="http://schemas.microsoft.com/office/drawing/2014/main" id="{77D7F8CE-0760-435C-B267-B48DD25859C7}"/>
                  </a:ext>
                </a:extLst>
              </p:cNvPr>
              <p:cNvGrpSpPr/>
              <p:nvPr/>
            </p:nvGrpSpPr>
            <p:grpSpPr>
              <a:xfrm>
                <a:off x="4831707" y="1224717"/>
                <a:ext cx="1288944" cy="527984"/>
                <a:chOff x="4602871" y="1476843"/>
                <a:chExt cx="1288944" cy="527984"/>
              </a:xfrm>
            </p:grpSpPr>
            <p:sp>
              <p:nvSpPr>
                <p:cNvPr id="13" name="TextBox 12">
                  <a:extLst>
                    <a:ext uri="{FF2B5EF4-FFF2-40B4-BE49-F238E27FC236}">
                      <a16:creationId xmlns:a16="http://schemas.microsoft.com/office/drawing/2014/main" id="{1EDEF978-BAA8-4998-B337-F261DA918740}"/>
                    </a:ext>
                  </a:extLst>
                </p:cNvPr>
                <p:cNvSpPr txBox="1"/>
                <p:nvPr/>
              </p:nvSpPr>
              <p:spPr bwMode="gray">
                <a:xfrm>
                  <a:off x="4611846" y="1758606"/>
                  <a:ext cx="1279969" cy="246221"/>
                </a:xfrm>
                <a:prstGeom prst="rect">
                  <a:avLst/>
                </a:prstGeom>
                <a:noFill/>
              </p:spPr>
              <p:txBody>
                <a:bodyPr wrap="square" lIns="0" tIns="0" rIns="0" bIns="0" rtlCol="0">
                  <a:spAutoFit/>
                </a:bodyPr>
                <a:lstStyle/>
                <a:p>
                  <a:pPr>
                    <a:spcBef>
                      <a:spcPts val="500"/>
                    </a:spcBef>
                  </a:pPr>
                  <a:r>
                    <a:rPr lang="en-US" sz="800" dirty="0"/>
                    <a:t>Projected Annual Growth</a:t>
                  </a:r>
                </a:p>
                <a:p>
                  <a:r>
                    <a:rPr lang="en-US" sz="800" dirty="0"/>
                    <a:t>2014 - 2024</a:t>
                  </a:r>
                </a:p>
              </p:txBody>
            </p:sp>
            <p:sp>
              <p:nvSpPr>
                <p:cNvPr id="14" name="TextBox 13">
                  <a:extLst>
                    <a:ext uri="{FF2B5EF4-FFF2-40B4-BE49-F238E27FC236}">
                      <a16:creationId xmlns:a16="http://schemas.microsoft.com/office/drawing/2014/main" id="{785E2285-CFF3-41ED-882F-C4B9ED1CCA37}"/>
                    </a:ext>
                  </a:extLst>
                </p:cNvPr>
                <p:cNvSpPr txBox="1"/>
                <p:nvPr/>
              </p:nvSpPr>
              <p:spPr bwMode="gray">
                <a:xfrm>
                  <a:off x="4602871" y="1476843"/>
                  <a:ext cx="671252" cy="246221"/>
                </a:xfrm>
                <a:prstGeom prst="rect">
                  <a:avLst/>
                </a:prstGeom>
                <a:noFill/>
              </p:spPr>
              <p:txBody>
                <a:bodyPr wrap="square" lIns="0" tIns="0" rIns="0" bIns="0" rtlCol="0">
                  <a:spAutoFit/>
                </a:bodyPr>
                <a:lstStyle/>
                <a:p>
                  <a:r>
                    <a:rPr lang="en-US" sz="1600" dirty="0">
                      <a:solidFill>
                        <a:schemeClr val="accent6"/>
                      </a:solidFill>
                      <a:latin typeface="+mj-lt"/>
                    </a:rPr>
                    <a:t>2.8%</a:t>
                  </a:r>
                </a:p>
              </p:txBody>
            </p:sp>
          </p:grpSp>
          <p:sp>
            <p:nvSpPr>
              <p:cNvPr id="12" name="Rectangle 11">
                <a:extLst>
                  <a:ext uri="{FF2B5EF4-FFF2-40B4-BE49-F238E27FC236}">
                    <a16:creationId xmlns:a16="http://schemas.microsoft.com/office/drawing/2014/main" id="{FBE81133-1BB6-41ED-AEB8-34184DA8E858}"/>
                  </a:ext>
                </a:extLst>
              </p:cNvPr>
              <p:cNvSpPr/>
              <p:nvPr/>
            </p:nvSpPr>
            <p:spPr bwMode="gray">
              <a:xfrm>
                <a:off x="4767616" y="1217893"/>
                <a:ext cx="1417127" cy="6047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17" name="Straight Connector 16">
              <a:extLst>
                <a:ext uri="{FF2B5EF4-FFF2-40B4-BE49-F238E27FC236}">
                  <a16:creationId xmlns:a16="http://schemas.microsoft.com/office/drawing/2014/main" id="{E6D6FE5A-B0AE-4AF1-853D-B2A97669FA6A}"/>
                </a:ext>
              </a:extLst>
            </p:cNvPr>
            <p:cNvCxnSpPr>
              <a:cxnSpLocks/>
            </p:cNvCxnSpPr>
            <p:nvPr/>
          </p:nvCxnSpPr>
          <p:spPr bwMode="gray">
            <a:xfrm flipH="1">
              <a:off x="3323228" y="1656607"/>
              <a:ext cx="13829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5419548-F5A1-4067-9C1E-B8926E684F75}"/>
              </a:ext>
            </a:extLst>
          </p:cNvPr>
          <p:cNvGrpSpPr/>
          <p:nvPr/>
        </p:nvGrpSpPr>
        <p:grpSpPr>
          <a:xfrm>
            <a:off x="3705367" y="1885996"/>
            <a:ext cx="2424854" cy="604774"/>
            <a:chOff x="3698473" y="1217893"/>
            <a:chExt cx="2424854" cy="604774"/>
          </a:xfrm>
        </p:grpSpPr>
        <p:sp>
          <p:nvSpPr>
            <p:cNvPr id="39" name="TextBox 38">
              <a:extLst>
                <a:ext uri="{FF2B5EF4-FFF2-40B4-BE49-F238E27FC236}">
                  <a16:creationId xmlns:a16="http://schemas.microsoft.com/office/drawing/2014/main" id="{F1895DEE-ECDD-4376-A8A9-81965E68853A}"/>
                </a:ext>
              </a:extLst>
            </p:cNvPr>
            <p:cNvSpPr txBox="1"/>
            <p:nvPr/>
          </p:nvSpPr>
          <p:spPr bwMode="gray">
            <a:xfrm>
              <a:off x="3698543" y="1267854"/>
              <a:ext cx="569610" cy="215444"/>
            </a:xfrm>
            <a:prstGeom prst="rect">
              <a:avLst/>
            </a:prstGeom>
            <a:noFill/>
          </p:spPr>
          <p:txBody>
            <a:bodyPr wrap="square" lIns="0" tIns="0" rIns="0" bIns="0" rtlCol="0">
              <a:spAutoFit/>
            </a:bodyPr>
            <a:lstStyle/>
            <a:p>
              <a:r>
                <a:rPr lang="en-US" sz="700" i="1" dirty="0">
                  <a:solidFill>
                    <a:schemeClr val="accent3"/>
                  </a:solidFill>
                </a:rPr>
                <a:t>922,000</a:t>
              </a:r>
              <a:br>
                <a:rPr lang="en-US" sz="700" i="1" dirty="0">
                  <a:solidFill>
                    <a:schemeClr val="accent3"/>
                  </a:solidFill>
                </a:rPr>
              </a:br>
              <a:r>
                <a:rPr lang="en-US" sz="700" i="1" dirty="0">
                  <a:solidFill>
                    <a:schemeClr val="accent3"/>
                  </a:solidFill>
                </a:rPr>
                <a:t>conferrals</a:t>
              </a:r>
            </a:p>
          </p:txBody>
        </p:sp>
        <p:grpSp>
          <p:nvGrpSpPr>
            <p:cNvPr id="40" name="Group 39">
              <a:extLst>
                <a:ext uri="{FF2B5EF4-FFF2-40B4-BE49-F238E27FC236}">
                  <a16:creationId xmlns:a16="http://schemas.microsoft.com/office/drawing/2014/main" id="{EFD390E3-F3A5-43A3-8B61-8E7786F79CA5}"/>
                </a:ext>
              </a:extLst>
            </p:cNvPr>
            <p:cNvGrpSpPr/>
            <p:nvPr/>
          </p:nvGrpSpPr>
          <p:grpSpPr>
            <a:xfrm>
              <a:off x="4706200" y="1217893"/>
              <a:ext cx="1417127" cy="604774"/>
              <a:chOff x="4767616" y="1217893"/>
              <a:chExt cx="1417127" cy="604774"/>
            </a:xfrm>
          </p:grpSpPr>
          <p:grpSp>
            <p:nvGrpSpPr>
              <p:cNvPr id="42" name="Group 41">
                <a:extLst>
                  <a:ext uri="{FF2B5EF4-FFF2-40B4-BE49-F238E27FC236}">
                    <a16:creationId xmlns:a16="http://schemas.microsoft.com/office/drawing/2014/main" id="{420DF3CB-1102-4E26-91A2-B90796612E60}"/>
                  </a:ext>
                </a:extLst>
              </p:cNvPr>
              <p:cNvGrpSpPr/>
              <p:nvPr/>
            </p:nvGrpSpPr>
            <p:grpSpPr>
              <a:xfrm>
                <a:off x="4831707" y="1224717"/>
                <a:ext cx="1288944" cy="527984"/>
                <a:chOff x="4602871" y="1476843"/>
                <a:chExt cx="1288944" cy="527984"/>
              </a:xfrm>
            </p:grpSpPr>
            <p:sp>
              <p:nvSpPr>
                <p:cNvPr id="44" name="TextBox 43">
                  <a:extLst>
                    <a:ext uri="{FF2B5EF4-FFF2-40B4-BE49-F238E27FC236}">
                      <a16:creationId xmlns:a16="http://schemas.microsoft.com/office/drawing/2014/main" id="{C51BF26C-E559-43D7-9513-0E4567176696}"/>
                    </a:ext>
                  </a:extLst>
                </p:cNvPr>
                <p:cNvSpPr txBox="1"/>
                <p:nvPr/>
              </p:nvSpPr>
              <p:spPr bwMode="gray">
                <a:xfrm>
                  <a:off x="4611846" y="1758606"/>
                  <a:ext cx="1279969" cy="246221"/>
                </a:xfrm>
                <a:prstGeom prst="rect">
                  <a:avLst/>
                </a:prstGeom>
                <a:noFill/>
              </p:spPr>
              <p:txBody>
                <a:bodyPr wrap="square" lIns="0" tIns="0" rIns="0" bIns="0" rtlCol="0">
                  <a:spAutoFit/>
                </a:bodyPr>
                <a:lstStyle/>
                <a:p>
                  <a:pPr>
                    <a:spcBef>
                      <a:spcPts val="500"/>
                    </a:spcBef>
                  </a:pPr>
                  <a:r>
                    <a:rPr lang="en-US" sz="800" dirty="0"/>
                    <a:t>Projected Annual Growth</a:t>
                  </a:r>
                </a:p>
                <a:p>
                  <a:r>
                    <a:rPr lang="en-US" sz="800" dirty="0"/>
                    <a:t>2017 -2027</a:t>
                  </a:r>
                </a:p>
              </p:txBody>
            </p:sp>
            <p:sp>
              <p:nvSpPr>
                <p:cNvPr id="45" name="TextBox 44">
                  <a:extLst>
                    <a:ext uri="{FF2B5EF4-FFF2-40B4-BE49-F238E27FC236}">
                      <a16:creationId xmlns:a16="http://schemas.microsoft.com/office/drawing/2014/main" id="{10B7BB14-DC4E-4D4A-AC07-0B631479C3E1}"/>
                    </a:ext>
                  </a:extLst>
                </p:cNvPr>
                <p:cNvSpPr txBox="1"/>
                <p:nvPr/>
              </p:nvSpPr>
              <p:spPr bwMode="gray">
                <a:xfrm>
                  <a:off x="4602871" y="1476843"/>
                  <a:ext cx="671252" cy="246221"/>
                </a:xfrm>
                <a:prstGeom prst="rect">
                  <a:avLst/>
                </a:prstGeom>
                <a:noFill/>
              </p:spPr>
              <p:txBody>
                <a:bodyPr wrap="square" lIns="0" tIns="0" rIns="0" bIns="0" rtlCol="0">
                  <a:spAutoFit/>
                </a:bodyPr>
                <a:lstStyle/>
                <a:p>
                  <a:r>
                    <a:rPr lang="en-US" sz="1600" dirty="0">
                      <a:solidFill>
                        <a:schemeClr val="accent6"/>
                      </a:solidFill>
                      <a:latin typeface="+mj-lt"/>
                    </a:rPr>
                    <a:t>1.7%</a:t>
                  </a:r>
                </a:p>
              </p:txBody>
            </p:sp>
          </p:grpSp>
          <p:sp>
            <p:nvSpPr>
              <p:cNvPr id="43" name="Rectangle 42">
                <a:extLst>
                  <a:ext uri="{FF2B5EF4-FFF2-40B4-BE49-F238E27FC236}">
                    <a16:creationId xmlns:a16="http://schemas.microsoft.com/office/drawing/2014/main" id="{DAB5C0E0-1C6B-4C22-81A6-866BD6EE33CD}"/>
                  </a:ext>
                </a:extLst>
              </p:cNvPr>
              <p:cNvSpPr/>
              <p:nvPr/>
            </p:nvSpPr>
            <p:spPr bwMode="gray">
              <a:xfrm>
                <a:off x="4767616" y="1217893"/>
                <a:ext cx="1417127" cy="6047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41" name="Straight Connector 40">
              <a:extLst>
                <a:ext uri="{FF2B5EF4-FFF2-40B4-BE49-F238E27FC236}">
                  <a16:creationId xmlns:a16="http://schemas.microsoft.com/office/drawing/2014/main" id="{6C415474-A991-4BAD-BDD3-0F0E61AE69E0}"/>
                </a:ext>
              </a:extLst>
            </p:cNvPr>
            <p:cNvCxnSpPr>
              <a:cxnSpLocks/>
            </p:cNvCxnSpPr>
            <p:nvPr/>
          </p:nvCxnSpPr>
          <p:spPr bwMode="gray">
            <a:xfrm flipH="1">
              <a:off x="3698473" y="1492832"/>
              <a:ext cx="10077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36809951-BE21-4044-B750-8ED15C87DE11}"/>
              </a:ext>
            </a:extLst>
          </p:cNvPr>
          <p:cNvGrpSpPr/>
          <p:nvPr/>
        </p:nvGrpSpPr>
        <p:grpSpPr>
          <a:xfrm>
            <a:off x="3892838" y="2412516"/>
            <a:ext cx="2230151" cy="782848"/>
            <a:chOff x="3893176" y="1039819"/>
            <a:chExt cx="2230151" cy="782848"/>
          </a:xfrm>
        </p:grpSpPr>
        <p:sp>
          <p:nvSpPr>
            <p:cNvPr id="48" name="TextBox 47">
              <a:extLst>
                <a:ext uri="{FF2B5EF4-FFF2-40B4-BE49-F238E27FC236}">
                  <a16:creationId xmlns:a16="http://schemas.microsoft.com/office/drawing/2014/main" id="{9E2067C8-E9FD-4802-B0A4-C9F0EADBF67B}"/>
                </a:ext>
              </a:extLst>
            </p:cNvPr>
            <p:cNvSpPr txBox="1"/>
            <p:nvPr/>
          </p:nvSpPr>
          <p:spPr bwMode="gray">
            <a:xfrm>
              <a:off x="3896439" y="1039819"/>
              <a:ext cx="569610" cy="215444"/>
            </a:xfrm>
            <a:prstGeom prst="rect">
              <a:avLst/>
            </a:prstGeom>
            <a:noFill/>
          </p:spPr>
          <p:txBody>
            <a:bodyPr wrap="square" lIns="0" tIns="0" rIns="0" bIns="0" rtlCol="0">
              <a:spAutoFit/>
            </a:bodyPr>
            <a:lstStyle/>
            <a:p>
              <a:r>
                <a:rPr lang="en-US" sz="700" i="1" dirty="0">
                  <a:solidFill>
                    <a:schemeClr val="accent3"/>
                  </a:solidFill>
                </a:rPr>
                <a:t>837,000</a:t>
              </a:r>
              <a:br>
                <a:rPr lang="en-US" sz="700" i="1" dirty="0">
                  <a:solidFill>
                    <a:schemeClr val="accent3"/>
                  </a:solidFill>
                </a:rPr>
              </a:br>
              <a:r>
                <a:rPr lang="en-US" sz="700" i="1" dirty="0">
                  <a:solidFill>
                    <a:schemeClr val="accent3"/>
                  </a:solidFill>
                </a:rPr>
                <a:t>conferrals</a:t>
              </a:r>
            </a:p>
          </p:txBody>
        </p:sp>
        <p:grpSp>
          <p:nvGrpSpPr>
            <p:cNvPr id="49" name="Group 48">
              <a:extLst>
                <a:ext uri="{FF2B5EF4-FFF2-40B4-BE49-F238E27FC236}">
                  <a16:creationId xmlns:a16="http://schemas.microsoft.com/office/drawing/2014/main" id="{3D27D08C-4AFC-4A2F-B56A-45E5BD9A439A}"/>
                </a:ext>
              </a:extLst>
            </p:cNvPr>
            <p:cNvGrpSpPr/>
            <p:nvPr/>
          </p:nvGrpSpPr>
          <p:grpSpPr>
            <a:xfrm>
              <a:off x="4706200" y="1217893"/>
              <a:ext cx="1417127" cy="604774"/>
              <a:chOff x="4767616" y="1217893"/>
              <a:chExt cx="1417127" cy="604774"/>
            </a:xfrm>
          </p:grpSpPr>
          <p:grpSp>
            <p:nvGrpSpPr>
              <p:cNvPr id="51" name="Group 50">
                <a:extLst>
                  <a:ext uri="{FF2B5EF4-FFF2-40B4-BE49-F238E27FC236}">
                    <a16:creationId xmlns:a16="http://schemas.microsoft.com/office/drawing/2014/main" id="{D5E8595D-A0ED-493A-93A5-73C32DFFBF13}"/>
                  </a:ext>
                </a:extLst>
              </p:cNvPr>
              <p:cNvGrpSpPr/>
              <p:nvPr/>
            </p:nvGrpSpPr>
            <p:grpSpPr>
              <a:xfrm>
                <a:off x="4831707" y="1224717"/>
                <a:ext cx="1288944" cy="527984"/>
                <a:chOff x="4602871" y="1476843"/>
                <a:chExt cx="1288944" cy="527984"/>
              </a:xfrm>
            </p:grpSpPr>
            <p:sp>
              <p:nvSpPr>
                <p:cNvPr id="53" name="TextBox 52">
                  <a:extLst>
                    <a:ext uri="{FF2B5EF4-FFF2-40B4-BE49-F238E27FC236}">
                      <a16:creationId xmlns:a16="http://schemas.microsoft.com/office/drawing/2014/main" id="{488FF929-94BC-43AD-AB3E-D611DF864765}"/>
                    </a:ext>
                  </a:extLst>
                </p:cNvPr>
                <p:cNvSpPr txBox="1"/>
                <p:nvPr/>
              </p:nvSpPr>
              <p:spPr bwMode="gray">
                <a:xfrm>
                  <a:off x="4611846" y="1758606"/>
                  <a:ext cx="1279969" cy="246221"/>
                </a:xfrm>
                <a:prstGeom prst="rect">
                  <a:avLst/>
                </a:prstGeom>
                <a:noFill/>
              </p:spPr>
              <p:txBody>
                <a:bodyPr wrap="square" lIns="0" tIns="0" rIns="0" bIns="0" rtlCol="0">
                  <a:spAutoFit/>
                </a:bodyPr>
                <a:lstStyle/>
                <a:p>
                  <a:pPr>
                    <a:spcBef>
                      <a:spcPts val="500"/>
                    </a:spcBef>
                  </a:pPr>
                  <a:r>
                    <a:rPr lang="en-US" sz="800" dirty="0"/>
                    <a:t>Projected Annual Growth</a:t>
                  </a:r>
                </a:p>
                <a:p>
                  <a:r>
                    <a:rPr lang="en-US" sz="800" dirty="0"/>
                    <a:t>2019 - 2029</a:t>
                  </a:r>
                </a:p>
              </p:txBody>
            </p:sp>
            <p:sp>
              <p:nvSpPr>
                <p:cNvPr id="54" name="TextBox 53">
                  <a:extLst>
                    <a:ext uri="{FF2B5EF4-FFF2-40B4-BE49-F238E27FC236}">
                      <a16:creationId xmlns:a16="http://schemas.microsoft.com/office/drawing/2014/main" id="{E6ED3788-510D-4789-839D-6D78585F723E}"/>
                    </a:ext>
                  </a:extLst>
                </p:cNvPr>
                <p:cNvSpPr txBox="1"/>
                <p:nvPr/>
              </p:nvSpPr>
              <p:spPr bwMode="gray">
                <a:xfrm>
                  <a:off x="4602871" y="1476843"/>
                  <a:ext cx="671252" cy="246221"/>
                </a:xfrm>
                <a:prstGeom prst="rect">
                  <a:avLst/>
                </a:prstGeom>
                <a:noFill/>
              </p:spPr>
              <p:txBody>
                <a:bodyPr wrap="square" lIns="0" tIns="0" rIns="0" bIns="0" rtlCol="0">
                  <a:spAutoFit/>
                </a:bodyPr>
                <a:lstStyle/>
                <a:p>
                  <a:r>
                    <a:rPr lang="en-US" sz="1600" dirty="0">
                      <a:solidFill>
                        <a:schemeClr val="tx2"/>
                      </a:solidFill>
                      <a:latin typeface="+mj-lt"/>
                    </a:rPr>
                    <a:t>0.3%</a:t>
                  </a:r>
                </a:p>
              </p:txBody>
            </p:sp>
          </p:grpSp>
          <p:sp>
            <p:nvSpPr>
              <p:cNvPr id="52" name="Rectangle 51">
                <a:extLst>
                  <a:ext uri="{FF2B5EF4-FFF2-40B4-BE49-F238E27FC236}">
                    <a16:creationId xmlns:a16="http://schemas.microsoft.com/office/drawing/2014/main" id="{EB58FFCC-334D-4FDC-BC91-B39476328E8F}"/>
                  </a:ext>
                </a:extLst>
              </p:cNvPr>
              <p:cNvSpPr/>
              <p:nvPr/>
            </p:nvSpPr>
            <p:spPr bwMode="gray">
              <a:xfrm>
                <a:off x="4767616" y="1217893"/>
                <a:ext cx="1417127" cy="6047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50" name="Straight Connector 49">
              <a:extLst>
                <a:ext uri="{FF2B5EF4-FFF2-40B4-BE49-F238E27FC236}">
                  <a16:creationId xmlns:a16="http://schemas.microsoft.com/office/drawing/2014/main" id="{5C687053-5CC0-4C41-92BD-959B181C0084}"/>
                </a:ext>
              </a:extLst>
            </p:cNvPr>
            <p:cNvCxnSpPr>
              <a:cxnSpLocks/>
            </p:cNvCxnSpPr>
            <p:nvPr/>
          </p:nvCxnSpPr>
          <p:spPr bwMode="gray">
            <a:xfrm flipH="1">
              <a:off x="3893176" y="1264797"/>
              <a:ext cx="8130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FE41788C-66F7-46F2-B922-E4CC716094F4}"/>
              </a:ext>
            </a:extLst>
          </p:cNvPr>
          <p:cNvGrpSpPr/>
          <p:nvPr/>
        </p:nvGrpSpPr>
        <p:grpSpPr>
          <a:xfrm>
            <a:off x="4713094" y="3295184"/>
            <a:ext cx="1417127" cy="604774"/>
            <a:chOff x="4767616" y="1217893"/>
            <a:chExt cx="1417127" cy="604774"/>
          </a:xfrm>
        </p:grpSpPr>
        <p:grpSp>
          <p:nvGrpSpPr>
            <p:cNvPr id="60" name="Group 59">
              <a:extLst>
                <a:ext uri="{FF2B5EF4-FFF2-40B4-BE49-F238E27FC236}">
                  <a16:creationId xmlns:a16="http://schemas.microsoft.com/office/drawing/2014/main" id="{FD3695FB-7955-4F69-9780-E1B0563819B4}"/>
                </a:ext>
              </a:extLst>
            </p:cNvPr>
            <p:cNvGrpSpPr/>
            <p:nvPr/>
          </p:nvGrpSpPr>
          <p:grpSpPr>
            <a:xfrm>
              <a:off x="4831707" y="1224717"/>
              <a:ext cx="1288944" cy="527984"/>
              <a:chOff x="4602871" y="1476843"/>
              <a:chExt cx="1288944" cy="527984"/>
            </a:xfrm>
          </p:grpSpPr>
          <p:sp>
            <p:nvSpPr>
              <p:cNvPr id="62" name="TextBox 61">
                <a:extLst>
                  <a:ext uri="{FF2B5EF4-FFF2-40B4-BE49-F238E27FC236}">
                    <a16:creationId xmlns:a16="http://schemas.microsoft.com/office/drawing/2014/main" id="{015B5F32-1472-4CEE-8686-15DF95589407}"/>
                  </a:ext>
                </a:extLst>
              </p:cNvPr>
              <p:cNvSpPr txBox="1"/>
              <p:nvPr/>
            </p:nvSpPr>
            <p:spPr bwMode="gray">
              <a:xfrm>
                <a:off x="4611846" y="1758606"/>
                <a:ext cx="1279969" cy="246221"/>
              </a:xfrm>
              <a:prstGeom prst="rect">
                <a:avLst/>
              </a:prstGeom>
              <a:noFill/>
            </p:spPr>
            <p:txBody>
              <a:bodyPr wrap="square" lIns="0" tIns="0" rIns="0" bIns="0" rtlCol="0">
                <a:spAutoFit/>
              </a:bodyPr>
              <a:lstStyle/>
              <a:p>
                <a:pPr>
                  <a:spcBef>
                    <a:spcPts val="500"/>
                  </a:spcBef>
                </a:pPr>
                <a:r>
                  <a:rPr lang="en-US" sz="800" dirty="0"/>
                  <a:t>Actual Annual Growth 2013-2018 </a:t>
                </a:r>
              </a:p>
            </p:txBody>
          </p:sp>
          <p:sp>
            <p:nvSpPr>
              <p:cNvPr id="63" name="TextBox 62">
                <a:extLst>
                  <a:ext uri="{FF2B5EF4-FFF2-40B4-BE49-F238E27FC236}">
                    <a16:creationId xmlns:a16="http://schemas.microsoft.com/office/drawing/2014/main" id="{5E5F139C-9EF2-4D5E-9BA2-461ED866E8D6}"/>
                  </a:ext>
                </a:extLst>
              </p:cNvPr>
              <p:cNvSpPr txBox="1"/>
              <p:nvPr/>
            </p:nvSpPr>
            <p:spPr bwMode="gray">
              <a:xfrm>
                <a:off x="4602871" y="1476843"/>
                <a:ext cx="671252" cy="246221"/>
              </a:xfrm>
              <a:prstGeom prst="rect">
                <a:avLst/>
              </a:prstGeom>
              <a:noFill/>
            </p:spPr>
            <p:txBody>
              <a:bodyPr wrap="square" lIns="0" tIns="0" rIns="0" bIns="0" rtlCol="0">
                <a:spAutoFit/>
              </a:bodyPr>
              <a:lstStyle/>
              <a:p>
                <a:r>
                  <a:rPr lang="en-US" sz="1600" dirty="0">
                    <a:solidFill>
                      <a:schemeClr val="accent6"/>
                    </a:solidFill>
                    <a:latin typeface="+mj-lt"/>
                  </a:rPr>
                  <a:t>1.7%</a:t>
                </a:r>
              </a:p>
            </p:txBody>
          </p:sp>
        </p:grpSp>
        <p:sp>
          <p:nvSpPr>
            <p:cNvPr id="61" name="Rectangle 60">
              <a:extLst>
                <a:ext uri="{FF2B5EF4-FFF2-40B4-BE49-F238E27FC236}">
                  <a16:creationId xmlns:a16="http://schemas.microsoft.com/office/drawing/2014/main" id="{18CDC844-87B6-4F1E-89DD-B07A54804006}"/>
                </a:ext>
              </a:extLst>
            </p:cNvPr>
            <p:cNvSpPr/>
            <p:nvPr/>
          </p:nvSpPr>
          <p:spPr bwMode="gray">
            <a:xfrm>
              <a:off x="4767616" y="1217893"/>
              <a:ext cx="1417127" cy="6047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05961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3FA1D-34C4-42BD-A277-65A7A6656A7F}"/>
              </a:ext>
            </a:extLst>
          </p:cNvPr>
          <p:cNvSpPr>
            <a:spLocks noGrp="1"/>
          </p:cNvSpPr>
          <p:nvPr>
            <p:ph type="body" sz="quarter" idx="13"/>
          </p:nvPr>
        </p:nvSpPr>
        <p:spPr>
          <a:xfrm>
            <a:off x="1363152" y="931119"/>
            <a:ext cx="3749040" cy="430887"/>
          </a:xfrm>
        </p:spPr>
        <p:txBody>
          <a:bodyPr/>
          <a:lstStyle/>
          <a:p>
            <a:r>
              <a:rPr lang="en-US" dirty="0"/>
              <a:t>Modality, Mission, and Margin – the Latest Trends in Online Learning</a:t>
            </a:r>
          </a:p>
        </p:txBody>
      </p:sp>
      <p:sp>
        <p:nvSpPr>
          <p:cNvPr id="3" name="Title 2">
            <a:extLst>
              <a:ext uri="{FF2B5EF4-FFF2-40B4-BE49-F238E27FC236}">
                <a16:creationId xmlns:a16="http://schemas.microsoft.com/office/drawing/2014/main" id="{21E0C901-DE5A-4E00-A39F-A7EE8DD7AB50}"/>
              </a:ext>
            </a:extLst>
          </p:cNvPr>
          <p:cNvSpPr>
            <a:spLocks noGrp="1"/>
          </p:cNvSpPr>
          <p:nvPr>
            <p:ph type="title"/>
          </p:nvPr>
        </p:nvSpPr>
        <p:spPr/>
        <p:txBody>
          <a:bodyPr/>
          <a:lstStyle/>
          <a:p>
            <a:r>
              <a:rPr lang="en-US" dirty="0"/>
              <a:t>1</a:t>
            </a:r>
          </a:p>
        </p:txBody>
      </p:sp>
      <p:sp>
        <p:nvSpPr>
          <p:cNvPr id="6" name="Text Placeholder 5">
            <a:extLst>
              <a:ext uri="{FF2B5EF4-FFF2-40B4-BE49-F238E27FC236}">
                <a16:creationId xmlns:a16="http://schemas.microsoft.com/office/drawing/2014/main" id="{23A452E2-A730-45CE-ABBC-3605BE7A4BDD}"/>
              </a:ext>
            </a:extLst>
          </p:cNvPr>
          <p:cNvSpPr>
            <a:spLocks noGrp="1"/>
          </p:cNvSpPr>
          <p:nvPr>
            <p:ph type="body" sz="quarter" idx="19"/>
          </p:nvPr>
        </p:nvSpPr>
        <p:spPr>
          <a:xfrm>
            <a:off x="863781" y="1679995"/>
            <a:ext cx="274320" cy="276999"/>
          </a:xfrm>
        </p:spPr>
        <p:txBody>
          <a:bodyPr/>
          <a:lstStyle/>
          <a:p>
            <a:r>
              <a:rPr lang="en-US" dirty="0"/>
              <a:t>2</a:t>
            </a:r>
          </a:p>
        </p:txBody>
      </p:sp>
      <p:sp>
        <p:nvSpPr>
          <p:cNvPr id="7" name="Text Placeholder 6">
            <a:extLst>
              <a:ext uri="{FF2B5EF4-FFF2-40B4-BE49-F238E27FC236}">
                <a16:creationId xmlns:a16="http://schemas.microsoft.com/office/drawing/2014/main" id="{63A2932F-2374-4971-B062-AD713B351668}"/>
              </a:ext>
            </a:extLst>
          </p:cNvPr>
          <p:cNvSpPr>
            <a:spLocks noGrp="1"/>
          </p:cNvSpPr>
          <p:nvPr>
            <p:ph type="body" sz="quarter" idx="20"/>
          </p:nvPr>
        </p:nvSpPr>
        <p:spPr>
          <a:xfrm>
            <a:off x="1363152" y="1749245"/>
            <a:ext cx="3749040" cy="138499"/>
          </a:xfrm>
        </p:spPr>
        <p:txBody>
          <a:bodyPr/>
          <a:lstStyle/>
          <a:p>
            <a:r>
              <a:rPr lang="en-US" dirty="0"/>
              <a:t>Serving Multi-Modal Undergraduates</a:t>
            </a:r>
          </a:p>
        </p:txBody>
      </p:sp>
      <p:sp>
        <p:nvSpPr>
          <p:cNvPr id="8" name="Text Placeholder 7">
            <a:extLst>
              <a:ext uri="{FF2B5EF4-FFF2-40B4-BE49-F238E27FC236}">
                <a16:creationId xmlns:a16="http://schemas.microsoft.com/office/drawing/2014/main" id="{5FE246A7-F049-4FD1-8466-253D1DC66EB4}"/>
              </a:ext>
            </a:extLst>
          </p:cNvPr>
          <p:cNvSpPr>
            <a:spLocks noGrp="1"/>
          </p:cNvSpPr>
          <p:nvPr>
            <p:ph type="body" sz="quarter" idx="21"/>
          </p:nvPr>
        </p:nvSpPr>
        <p:spPr>
          <a:xfrm>
            <a:off x="863781" y="2262045"/>
            <a:ext cx="274320" cy="276999"/>
          </a:xfrm>
        </p:spPr>
        <p:txBody>
          <a:bodyPr/>
          <a:lstStyle/>
          <a:p>
            <a:r>
              <a:rPr lang="en-US" dirty="0"/>
              <a:t>3</a:t>
            </a:r>
          </a:p>
        </p:txBody>
      </p:sp>
      <p:sp>
        <p:nvSpPr>
          <p:cNvPr id="9" name="Text Placeholder 8">
            <a:extLst>
              <a:ext uri="{FF2B5EF4-FFF2-40B4-BE49-F238E27FC236}">
                <a16:creationId xmlns:a16="http://schemas.microsoft.com/office/drawing/2014/main" id="{F1B5E1FB-4E17-4492-A2C6-BC5FCC9EEAED}"/>
              </a:ext>
            </a:extLst>
          </p:cNvPr>
          <p:cNvSpPr>
            <a:spLocks noGrp="1"/>
          </p:cNvSpPr>
          <p:nvPr>
            <p:ph type="body" sz="quarter" idx="22"/>
          </p:nvPr>
        </p:nvSpPr>
        <p:spPr>
          <a:xfrm>
            <a:off x="1363152" y="2331295"/>
            <a:ext cx="3749040" cy="138499"/>
          </a:xfrm>
        </p:spPr>
        <p:txBody>
          <a:bodyPr/>
          <a:lstStyle/>
          <a:p>
            <a:r>
              <a:rPr lang="en-US" dirty="0"/>
              <a:t>Sizing the Master’s Market</a:t>
            </a:r>
          </a:p>
        </p:txBody>
      </p:sp>
      <p:sp>
        <p:nvSpPr>
          <p:cNvPr id="10" name="Text Placeholder 9">
            <a:extLst>
              <a:ext uri="{FF2B5EF4-FFF2-40B4-BE49-F238E27FC236}">
                <a16:creationId xmlns:a16="http://schemas.microsoft.com/office/drawing/2014/main" id="{861D6D8D-8572-4525-9DEA-6C6211876095}"/>
              </a:ext>
            </a:extLst>
          </p:cNvPr>
          <p:cNvSpPr>
            <a:spLocks noGrp="1"/>
          </p:cNvSpPr>
          <p:nvPr>
            <p:ph type="body" sz="quarter" idx="23"/>
          </p:nvPr>
        </p:nvSpPr>
        <p:spPr>
          <a:xfrm>
            <a:off x="863781" y="2844094"/>
            <a:ext cx="274320" cy="276999"/>
          </a:xfrm>
        </p:spPr>
        <p:txBody>
          <a:bodyPr/>
          <a:lstStyle/>
          <a:p>
            <a:r>
              <a:rPr lang="en-US" dirty="0"/>
              <a:t>4</a:t>
            </a:r>
          </a:p>
        </p:txBody>
      </p:sp>
      <p:sp>
        <p:nvSpPr>
          <p:cNvPr id="11" name="Text Placeholder 10">
            <a:extLst>
              <a:ext uri="{FF2B5EF4-FFF2-40B4-BE49-F238E27FC236}">
                <a16:creationId xmlns:a16="http://schemas.microsoft.com/office/drawing/2014/main" id="{9EB903D3-5699-49AD-B0C5-0C26656D6B9B}"/>
              </a:ext>
            </a:extLst>
          </p:cNvPr>
          <p:cNvSpPr>
            <a:spLocks noGrp="1"/>
          </p:cNvSpPr>
          <p:nvPr>
            <p:ph type="body" sz="quarter" idx="24"/>
          </p:nvPr>
        </p:nvSpPr>
        <p:spPr>
          <a:xfrm>
            <a:off x="1363152" y="2913344"/>
            <a:ext cx="3749040" cy="138499"/>
          </a:xfrm>
        </p:spPr>
        <p:txBody>
          <a:bodyPr/>
          <a:lstStyle/>
          <a:p>
            <a:r>
              <a:rPr lang="en-US" dirty="0"/>
              <a:t>Discussion and Q&amp;A</a:t>
            </a:r>
          </a:p>
        </p:txBody>
      </p:sp>
    </p:spTree>
    <p:extLst>
      <p:ext uri="{BB962C8B-B14F-4D97-AF65-F5344CB8AC3E}">
        <p14:creationId xmlns:p14="http://schemas.microsoft.com/office/powerpoint/2010/main" val="398214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0194" y="67706"/>
            <a:ext cx="5638088" cy="498598"/>
          </a:xfrm>
        </p:spPr>
        <p:txBody>
          <a:bodyPr/>
          <a:lstStyle/>
          <a:p>
            <a:r>
              <a:rPr lang="en-US" dirty="0"/>
              <a:t>Almost Every Major Field Growing Five Years Ago</a:t>
            </a:r>
          </a:p>
        </p:txBody>
      </p:sp>
      <p:graphicFrame>
        <p:nvGraphicFramePr>
          <p:cNvPr id="8" name="Chart 7"/>
          <p:cNvGraphicFramePr/>
          <p:nvPr/>
        </p:nvGraphicFramePr>
        <p:xfrm>
          <a:off x="293879" y="1015494"/>
          <a:ext cx="4843125" cy="360084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2B77FD15-0849-453E-B31F-84274E733598}"/>
              </a:ext>
            </a:extLst>
          </p:cNvPr>
          <p:cNvSpPr txBox="1"/>
          <p:nvPr/>
        </p:nvSpPr>
        <p:spPr bwMode="gray">
          <a:xfrm>
            <a:off x="275612" y="885532"/>
            <a:ext cx="761948" cy="215444"/>
          </a:xfrm>
          <a:prstGeom prst="rect">
            <a:avLst/>
          </a:prstGeom>
          <a:noFill/>
        </p:spPr>
        <p:txBody>
          <a:bodyPr wrap="square" lIns="0" tIns="0" rIns="0" bIns="0" rtlCol="0">
            <a:spAutoFit/>
          </a:bodyPr>
          <a:lstStyle/>
          <a:p>
            <a:r>
              <a:rPr lang="en-US" sz="700" i="1" dirty="0"/>
              <a:t>Annual Growth Rate in Degrees </a:t>
            </a:r>
          </a:p>
        </p:txBody>
      </p:sp>
      <p:sp>
        <p:nvSpPr>
          <p:cNvPr id="24" name="Rectangle 23">
            <a:extLst>
              <a:ext uri="{FF2B5EF4-FFF2-40B4-BE49-F238E27FC236}">
                <a16:creationId xmlns:a16="http://schemas.microsoft.com/office/drawing/2014/main" id="{A5D622C3-5B97-412C-96F9-81E63233F909}"/>
              </a:ext>
            </a:extLst>
          </p:cNvPr>
          <p:cNvSpPr/>
          <p:nvPr/>
        </p:nvSpPr>
        <p:spPr bwMode="gray">
          <a:xfrm>
            <a:off x="4678459" y="4239491"/>
            <a:ext cx="271392" cy="19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5C1FC418-F311-43C4-8D47-F79592D2A464}"/>
              </a:ext>
            </a:extLst>
          </p:cNvPr>
          <p:cNvGrpSpPr/>
          <p:nvPr/>
        </p:nvGrpSpPr>
        <p:grpSpPr>
          <a:xfrm>
            <a:off x="277813" y="3071389"/>
            <a:ext cx="378774" cy="571619"/>
            <a:chOff x="5548487" y="2732267"/>
            <a:chExt cx="378774" cy="571619"/>
          </a:xfrm>
        </p:grpSpPr>
        <p:sp>
          <p:nvSpPr>
            <p:cNvPr id="23" name="TextBox 22">
              <a:extLst>
                <a:ext uri="{FF2B5EF4-FFF2-40B4-BE49-F238E27FC236}">
                  <a16:creationId xmlns:a16="http://schemas.microsoft.com/office/drawing/2014/main" id="{45151276-F346-45EF-8CF8-8617D64565D4}"/>
                </a:ext>
              </a:extLst>
            </p:cNvPr>
            <p:cNvSpPr txBox="1"/>
            <p:nvPr/>
          </p:nvSpPr>
          <p:spPr>
            <a:xfrm>
              <a:off x="5548487" y="2732267"/>
              <a:ext cx="378774" cy="107722"/>
            </a:xfrm>
            <a:prstGeom prst="rect">
              <a:avLst/>
            </a:prstGeom>
            <a:noFill/>
          </p:spPr>
          <p:txBody>
            <a:bodyPr wrap="square" lIns="0" tIns="0" rIns="0" bIns="0" rtlCol="0">
              <a:spAutoFit/>
            </a:bodyPr>
            <a:lstStyle/>
            <a:p>
              <a:pPr algn="ctr">
                <a:spcBef>
                  <a:spcPts val="500"/>
                </a:spcBef>
              </a:pPr>
              <a:r>
                <a:rPr lang="en-US" sz="700" dirty="0"/>
                <a:t>Growth</a:t>
              </a:r>
            </a:p>
          </p:txBody>
        </p:sp>
        <p:cxnSp>
          <p:nvCxnSpPr>
            <p:cNvPr id="26" name="Straight Arrow Connector 25">
              <a:extLst>
                <a:ext uri="{FF2B5EF4-FFF2-40B4-BE49-F238E27FC236}">
                  <a16:creationId xmlns:a16="http://schemas.microsoft.com/office/drawing/2014/main" id="{2A1B8579-4AFC-4E78-BB97-1505650739D2}"/>
                </a:ext>
              </a:extLst>
            </p:cNvPr>
            <p:cNvCxnSpPr>
              <a:cxnSpLocks/>
            </p:cNvCxnSpPr>
            <p:nvPr/>
          </p:nvCxnSpPr>
          <p:spPr bwMode="gray">
            <a:xfrm>
              <a:off x="5737874" y="2903714"/>
              <a:ext cx="0" cy="228725"/>
            </a:xfrm>
            <a:prstGeom prst="straightConnector1">
              <a:avLst/>
            </a:prstGeom>
            <a:ln w="254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6B4181-2E5E-41D5-AC01-572997F33E40}"/>
                </a:ext>
              </a:extLst>
            </p:cNvPr>
            <p:cNvSpPr txBox="1"/>
            <p:nvPr/>
          </p:nvSpPr>
          <p:spPr>
            <a:xfrm>
              <a:off x="5548489" y="3196164"/>
              <a:ext cx="378771" cy="107722"/>
            </a:xfrm>
            <a:prstGeom prst="rect">
              <a:avLst/>
            </a:prstGeom>
            <a:noFill/>
          </p:spPr>
          <p:txBody>
            <a:bodyPr wrap="square" lIns="0" tIns="0" rIns="0" bIns="0" rtlCol="0">
              <a:spAutoFit/>
            </a:bodyPr>
            <a:lstStyle/>
            <a:p>
              <a:pPr algn="ctr">
                <a:spcBef>
                  <a:spcPts val="500"/>
                </a:spcBef>
              </a:pPr>
              <a:r>
                <a:rPr lang="en-US" sz="700" dirty="0"/>
                <a:t>Decline</a:t>
              </a:r>
            </a:p>
          </p:txBody>
        </p:sp>
      </p:grpSp>
      <p:sp>
        <p:nvSpPr>
          <p:cNvPr id="30" name="TextBox 29">
            <a:extLst>
              <a:ext uri="{FF2B5EF4-FFF2-40B4-BE49-F238E27FC236}">
                <a16:creationId xmlns:a16="http://schemas.microsoft.com/office/drawing/2014/main" id="{5F5EF6BD-D42D-48F5-861C-B595B4F41542}"/>
              </a:ext>
            </a:extLst>
          </p:cNvPr>
          <p:cNvSpPr txBox="1"/>
          <p:nvPr/>
        </p:nvSpPr>
        <p:spPr bwMode="gray">
          <a:xfrm>
            <a:off x="275612" y="665277"/>
            <a:ext cx="5864248" cy="153888"/>
          </a:xfrm>
          <a:prstGeom prst="rect">
            <a:avLst/>
          </a:prstGeom>
          <a:noFill/>
        </p:spPr>
        <p:txBody>
          <a:bodyPr wrap="square" lIns="0" tIns="0" rIns="0" bIns="0" rtlCol="0">
            <a:spAutoFit/>
          </a:bodyPr>
          <a:lstStyle/>
          <a:p>
            <a:r>
              <a:rPr lang="en-US" sz="1000" i="1" dirty="0"/>
              <a:t>Change in Master’s and Professional Doctorate Conferrals by Field (2-Digit CIP) 2007-2013</a:t>
            </a:r>
          </a:p>
        </p:txBody>
      </p:sp>
      <p:sp>
        <p:nvSpPr>
          <p:cNvPr id="13" name="Rectangle 12">
            <a:extLst>
              <a:ext uri="{FF2B5EF4-FFF2-40B4-BE49-F238E27FC236}">
                <a16:creationId xmlns:a16="http://schemas.microsoft.com/office/drawing/2014/main" id="{22E40898-1A01-479F-B8C2-AB0D5CEAD2DB}"/>
              </a:ext>
            </a:extLst>
          </p:cNvPr>
          <p:cNvSpPr/>
          <p:nvPr/>
        </p:nvSpPr>
        <p:spPr bwMode="gray">
          <a:xfrm>
            <a:off x="4949851" y="885533"/>
            <a:ext cx="1450949" cy="36372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61B09B78-B42F-4E6E-9F95-313C2B031359}"/>
              </a:ext>
            </a:extLst>
          </p:cNvPr>
          <p:cNvSpPr txBox="1"/>
          <p:nvPr/>
        </p:nvSpPr>
        <p:spPr bwMode="gray">
          <a:xfrm>
            <a:off x="2022700" y="2256236"/>
            <a:ext cx="962830" cy="198374"/>
          </a:xfrm>
          <a:prstGeom prst="rect">
            <a:avLst/>
          </a:prstGeom>
          <a:noFill/>
        </p:spPr>
        <p:txBody>
          <a:bodyPr wrap="square" lIns="0" tIns="0" rIns="0" bIns="0" rtlCol="0">
            <a:noAutofit/>
          </a:bodyPr>
          <a:lstStyle/>
          <a:p>
            <a:r>
              <a:rPr lang="en-US" sz="700" b="1" dirty="0"/>
              <a:t>Public Admin</a:t>
            </a:r>
          </a:p>
          <a:p>
            <a:r>
              <a:rPr lang="en-US" sz="700" dirty="0"/>
              <a:t>+12,500</a:t>
            </a:r>
          </a:p>
        </p:txBody>
      </p:sp>
      <p:grpSp>
        <p:nvGrpSpPr>
          <p:cNvPr id="29" name="Group 28">
            <a:extLst>
              <a:ext uri="{FF2B5EF4-FFF2-40B4-BE49-F238E27FC236}">
                <a16:creationId xmlns:a16="http://schemas.microsoft.com/office/drawing/2014/main" id="{D2EC4510-3D33-4BAC-8329-B8B3CDD6D69E}"/>
              </a:ext>
            </a:extLst>
          </p:cNvPr>
          <p:cNvGrpSpPr/>
          <p:nvPr/>
        </p:nvGrpSpPr>
        <p:grpSpPr>
          <a:xfrm>
            <a:off x="5044517" y="1031776"/>
            <a:ext cx="1095343" cy="743428"/>
            <a:chOff x="4725443" y="1155751"/>
            <a:chExt cx="1139632" cy="743428"/>
          </a:xfrm>
        </p:grpSpPr>
        <p:sp>
          <p:nvSpPr>
            <p:cNvPr id="31" name="TextBox 30">
              <a:extLst>
                <a:ext uri="{FF2B5EF4-FFF2-40B4-BE49-F238E27FC236}">
                  <a16:creationId xmlns:a16="http://schemas.microsoft.com/office/drawing/2014/main" id="{E6DB6CF1-FD8F-4D00-B188-CD41F481E1E7}"/>
                </a:ext>
              </a:extLst>
            </p:cNvPr>
            <p:cNvSpPr txBox="1"/>
            <p:nvPr/>
          </p:nvSpPr>
          <p:spPr bwMode="gray">
            <a:xfrm>
              <a:off x="4734421" y="1437514"/>
              <a:ext cx="1130654" cy="461665"/>
            </a:xfrm>
            <a:prstGeom prst="rect">
              <a:avLst/>
            </a:prstGeom>
            <a:noFill/>
          </p:spPr>
          <p:txBody>
            <a:bodyPr wrap="square" lIns="0" tIns="0" rIns="0" bIns="0" rtlCol="0">
              <a:spAutoFit/>
            </a:bodyPr>
            <a:lstStyle/>
            <a:p>
              <a:pPr>
                <a:spcBef>
                  <a:spcPts val="500"/>
                </a:spcBef>
              </a:pPr>
              <a:r>
                <a:rPr lang="en-US" sz="800" b="1" dirty="0"/>
                <a:t>Overall Annual Growth Rate </a:t>
              </a:r>
            </a:p>
            <a:p>
              <a:r>
                <a:rPr lang="en-US" sz="700" i="1" dirty="0"/>
                <a:t>Total Graduate Degree Conferrals 2007-2013</a:t>
              </a:r>
            </a:p>
          </p:txBody>
        </p:sp>
        <p:sp>
          <p:nvSpPr>
            <p:cNvPr id="32" name="TextBox 31">
              <a:extLst>
                <a:ext uri="{FF2B5EF4-FFF2-40B4-BE49-F238E27FC236}">
                  <a16:creationId xmlns:a16="http://schemas.microsoft.com/office/drawing/2014/main" id="{E80596B5-26E7-498D-9322-9AEA9AD50E9B}"/>
                </a:ext>
              </a:extLst>
            </p:cNvPr>
            <p:cNvSpPr txBox="1"/>
            <p:nvPr/>
          </p:nvSpPr>
          <p:spPr bwMode="gray">
            <a:xfrm>
              <a:off x="4725443" y="1155751"/>
              <a:ext cx="671252" cy="307777"/>
            </a:xfrm>
            <a:prstGeom prst="rect">
              <a:avLst/>
            </a:prstGeom>
            <a:noFill/>
          </p:spPr>
          <p:txBody>
            <a:bodyPr wrap="square" lIns="0" tIns="0" rIns="0" bIns="0" rtlCol="0">
              <a:spAutoFit/>
            </a:bodyPr>
            <a:lstStyle/>
            <a:p>
              <a:r>
                <a:rPr lang="en-US" sz="2000" dirty="0">
                  <a:solidFill>
                    <a:schemeClr val="accent5"/>
                  </a:solidFill>
                  <a:latin typeface="+mj-lt"/>
                </a:rPr>
                <a:t>3.7%</a:t>
              </a:r>
            </a:p>
          </p:txBody>
        </p:sp>
      </p:grpSp>
      <p:grpSp>
        <p:nvGrpSpPr>
          <p:cNvPr id="33" name="Group 32">
            <a:extLst>
              <a:ext uri="{FF2B5EF4-FFF2-40B4-BE49-F238E27FC236}">
                <a16:creationId xmlns:a16="http://schemas.microsoft.com/office/drawing/2014/main" id="{84B4847A-D210-4E1C-9025-20DB1841A09D}"/>
              </a:ext>
            </a:extLst>
          </p:cNvPr>
          <p:cNvGrpSpPr/>
          <p:nvPr/>
        </p:nvGrpSpPr>
        <p:grpSpPr>
          <a:xfrm>
            <a:off x="5044517" y="1907939"/>
            <a:ext cx="1095343" cy="635706"/>
            <a:chOff x="4725443" y="1155751"/>
            <a:chExt cx="1139632" cy="635706"/>
          </a:xfrm>
        </p:grpSpPr>
        <p:sp>
          <p:nvSpPr>
            <p:cNvPr id="35" name="TextBox 34">
              <a:extLst>
                <a:ext uri="{FF2B5EF4-FFF2-40B4-BE49-F238E27FC236}">
                  <a16:creationId xmlns:a16="http://schemas.microsoft.com/office/drawing/2014/main" id="{DFB9F6D7-5DC8-4FA3-A478-31B01927EA13}"/>
                </a:ext>
              </a:extLst>
            </p:cNvPr>
            <p:cNvSpPr txBox="1"/>
            <p:nvPr/>
          </p:nvSpPr>
          <p:spPr bwMode="gray">
            <a:xfrm>
              <a:off x="4734421" y="1437514"/>
              <a:ext cx="1130654" cy="353943"/>
            </a:xfrm>
            <a:prstGeom prst="rect">
              <a:avLst/>
            </a:prstGeom>
            <a:noFill/>
          </p:spPr>
          <p:txBody>
            <a:bodyPr wrap="square" lIns="0" tIns="0" rIns="0" bIns="0" rtlCol="0">
              <a:spAutoFit/>
            </a:bodyPr>
            <a:lstStyle/>
            <a:p>
              <a:pPr>
                <a:spcBef>
                  <a:spcPts val="500"/>
                </a:spcBef>
              </a:pPr>
              <a:r>
                <a:rPr lang="en-US" sz="800" b="1" dirty="0"/>
                <a:t>Net Increase in  Conferrals</a:t>
              </a:r>
            </a:p>
            <a:p>
              <a:r>
                <a:rPr lang="en-US" sz="700" i="1" dirty="0"/>
                <a:t>2007-2013</a:t>
              </a:r>
            </a:p>
          </p:txBody>
        </p:sp>
        <p:sp>
          <p:nvSpPr>
            <p:cNvPr id="36" name="TextBox 35">
              <a:extLst>
                <a:ext uri="{FF2B5EF4-FFF2-40B4-BE49-F238E27FC236}">
                  <a16:creationId xmlns:a16="http://schemas.microsoft.com/office/drawing/2014/main" id="{BA56AD28-B1DF-4364-B5CE-90C2EE2D5FC5}"/>
                </a:ext>
              </a:extLst>
            </p:cNvPr>
            <p:cNvSpPr txBox="1"/>
            <p:nvPr/>
          </p:nvSpPr>
          <p:spPr bwMode="gray">
            <a:xfrm>
              <a:off x="4725443" y="1155751"/>
              <a:ext cx="879198" cy="307777"/>
            </a:xfrm>
            <a:prstGeom prst="rect">
              <a:avLst/>
            </a:prstGeom>
            <a:noFill/>
          </p:spPr>
          <p:txBody>
            <a:bodyPr wrap="square" lIns="0" tIns="0" rIns="0" bIns="0" rtlCol="0">
              <a:spAutoFit/>
            </a:bodyPr>
            <a:lstStyle/>
            <a:p>
              <a:r>
                <a:rPr lang="en-US" sz="2000" dirty="0">
                  <a:solidFill>
                    <a:schemeClr val="accent5"/>
                  </a:solidFill>
                  <a:latin typeface="+mj-lt"/>
                </a:rPr>
                <a:t>+171K</a:t>
              </a:r>
            </a:p>
          </p:txBody>
        </p:sp>
      </p:grpSp>
      <p:grpSp>
        <p:nvGrpSpPr>
          <p:cNvPr id="37" name="Group 36">
            <a:extLst>
              <a:ext uri="{FF2B5EF4-FFF2-40B4-BE49-F238E27FC236}">
                <a16:creationId xmlns:a16="http://schemas.microsoft.com/office/drawing/2014/main" id="{BF3D4870-2F29-4774-A0DB-CA998F387049}"/>
              </a:ext>
            </a:extLst>
          </p:cNvPr>
          <p:cNvGrpSpPr/>
          <p:nvPr/>
        </p:nvGrpSpPr>
        <p:grpSpPr>
          <a:xfrm>
            <a:off x="5273117" y="2727752"/>
            <a:ext cx="1095343" cy="545936"/>
            <a:chOff x="4725443" y="1214743"/>
            <a:chExt cx="1139632" cy="545936"/>
          </a:xfrm>
        </p:grpSpPr>
        <p:sp>
          <p:nvSpPr>
            <p:cNvPr id="38" name="TextBox 37">
              <a:extLst>
                <a:ext uri="{FF2B5EF4-FFF2-40B4-BE49-F238E27FC236}">
                  <a16:creationId xmlns:a16="http://schemas.microsoft.com/office/drawing/2014/main" id="{9EB87705-6972-4925-9399-5BDC333BD7C1}"/>
                </a:ext>
              </a:extLst>
            </p:cNvPr>
            <p:cNvSpPr txBox="1"/>
            <p:nvPr/>
          </p:nvSpPr>
          <p:spPr bwMode="gray">
            <a:xfrm>
              <a:off x="4734421" y="1437514"/>
              <a:ext cx="1130654" cy="323165"/>
            </a:xfrm>
            <a:prstGeom prst="rect">
              <a:avLst/>
            </a:prstGeom>
            <a:noFill/>
          </p:spPr>
          <p:txBody>
            <a:bodyPr wrap="square" lIns="0" tIns="0" rIns="0" bIns="0" rtlCol="0">
              <a:spAutoFit/>
            </a:bodyPr>
            <a:lstStyle/>
            <a:p>
              <a:pPr>
                <a:spcBef>
                  <a:spcPts val="500"/>
                </a:spcBef>
              </a:pPr>
              <a:r>
                <a:rPr lang="en-US" sz="700" b="1" dirty="0"/>
                <a:t>Increase from Growing Fields</a:t>
              </a:r>
            </a:p>
            <a:p>
              <a:r>
                <a:rPr lang="en-US" sz="700" i="1" dirty="0"/>
                <a:t>2007-2013</a:t>
              </a:r>
            </a:p>
          </p:txBody>
        </p:sp>
        <p:sp>
          <p:nvSpPr>
            <p:cNvPr id="39" name="TextBox 38">
              <a:extLst>
                <a:ext uri="{FF2B5EF4-FFF2-40B4-BE49-F238E27FC236}">
                  <a16:creationId xmlns:a16="http://schemas.microsoft.com/office/drawing/2014/main" id="{C50646FF-8053-4048-95EA-BAE2A15279F7}"/>
                </a:ext>
              </a:extLst>
            </p:cNvPr>
            <p:cNvSpPr txBox="1"/>
            <p:nvPr/>
          </p:nvSpPr>
          <p:spPr bwMode="gray">
            <a:xfrm>
              <a:off x="4725443" y="1214743"/>
              <a:ext cx="671252" cy="246221"/>
            </a:xfrm>
            <a:prstGeom prst="rect">
              <a:avLst/>
            </a:prstGeom>
            <a:noFill/>
          </p:spPr>
          <p:txBody>
            <a:bodyPr wrap="square" lIns="0" tIns="0" rIns="0" bIns="0" rtlCol="0">
              <a:spAutoFit/>
            </a:bodyPr>
            <a:lstStyle/>
            <a:p>
              <a:r>
                <a:rPr lang="en-US" sz="1600" dirty="0">
                  <a:solidFill>
                    <a:schemeClr val="accent5"/>
                  </a:solidFill>
                  <a:latin typeface="+mj-lt"/>
                </a:rPr>
                <a:t>+182K</a:t>
              </a:r>
            </a:p>
          </p:txBody>
        </p:sp>
      </p:grpSp>
      <p:grpSp>
        <p:nvGrpSpPr>
          <p:cNvPr id="40" name="Group 39">
            <a:extLst>
              <a:ext uri="{FF2B5EF4-FFF2-40B4-BE49-F238E27FC236}">
                <a16:creationId xmlns:a16="http://schemas.microsoft.com/office/drawing/2014/main" id="{140C1383-456A-4233-8EE6-981A6C873AA9}"/>
              </a:ext>
            </a:extLst>
          </p:cNvPr>
          <p:cNvGrpSpPr/>
          <p:nvPr/>
        </p:nvGrpSpPr>
        <p:grpSpPr>
          <a:xfrm>
            <a:off x="5273117" y="3465415"/>
            <a:ext cx="1095343" cy="545936"/>
            <a:chOff x="4725443" y="1214743"/>
            <a:chExt cx="1139632" cy="545936"/>
          </a:xfrm>
        </p:grpSpPr>
        <p:sp>
          <p:nvSpPr>
            <p:cNvPr id="41" name="TextBox 40">
              <a:extLst>
                <a:ext uri="{FF2B5EF4-FFF2-40B4-BE49-F238E27FC236}">
                  <a16:creationId xmlns:a16="http://schemas.microsoft.com/office/drawing/2014/main" id="{24E007E0-DC01-4525-8AB9-74E8814B4003}"/>
                </a:ext>
              </a:extLst>
            </p:cNvPr>
            <p:cNvSpPr txBox="1"/>
            <p:nvPr/>
          </p:nvSpPr>
          <p:spPr bwMode="gray">
            <a:xfrm>
              <a:off x="4734421" y="1437514"/>
              <a:ext cx="1130654" cy="323165"/>
            </a:xfrm>
            <a:prstGeom prst="rect">
              <a:avLst/>
            </a:prstGeom>
            <a:noFill/>
          </p:spPr>
          <p:txBody>
            <a:bodyPr wrap="square" lIns="0" tIns="0" rIns="0" bIns="0" rtlCol="0">
              <a:spAutoFit/>
            </a:bodyPr>
            <a:lstStyle/>
            <a:p>
              <a:pPr>
                <a:spcBef>
                  <a:spcPts val="500"/>
                </a:spcBef>
              </a:pPr>
              <a:r>
                <a:rPr lang="en-US" sz="700" b="1" dirty="0"/>
                <a:t>Decrease from Declining Fields</a:t>
              </a:r>
            </a:p>
            <a:p>
              <a:r>
                <a:rPr lang="en-US" sz="700" i="1" dirty="0"/>
                <a:t>2007-2013</a:t>
              </a:r>
            </a:p>
          </p:txBody>
        </p:sp>
        <p:sp>
          <p:nvSpPr>
            <p:cNvPr id="42" name="TextBox 41">
              <a:extLst>
                <a:ext uri="{FF2B5EF4-FFF2-40B4-BE49-F238E27FC236}">
                  <a16:creationId xmlns:a16="http://schemas.microsoft.com/office/drawing/2014/main" id="{4F95736D-6BF8-40CF-99A0-40836DDE8C78}"/>
                </a:ext>
              </a:extLst>
            </p:cNvPr>
            <p:cNvSpPr txBox="1"/>
            <p:nvPr/>
          </p:nvSpPr>
          <p:spPr bwMode="gray">
            <a:xfrm>
              <a:off x="4725443" y="1214743"/>
              <a:ext cx="671252" cy="246221"/>
            </a:xfrm>
            <a:prstGeom prst="rect">
              <a:avLst/>
            </a:prstGeom>
            <a:noFill/>
          </p:spPr>
          <p:txBody>
            <a:bodyPr wrap="square" lIns="0" tIns="0" rIns="0" bIns="0" rtlCol="0">
              <a:spAutoFit/>
            </a:bodyPr>
            <a:lstStyle/>
            <a:p>
              <a:r>
                <a:rPr lang="en-US" sz="1600" dirty="0">
                  <a:solidFill>
                    <a:schemeClr val="accent5"/>
                  </a:solidFill>
                  <a:latin typeface="+mj-lt"/>
                </a:rPr>
                <a:t>-11K</a:t>
              </a:r>
            </a:p>
          </p:txBody>
        </p:sp>
      </p:grpSp>
      <p:sp>
        <p:nvSpPr>
          <p:cNvPr id="47" name="TextBox 46">
            <a:extLst>
              <a:ext uri="{FF2B5EF4-FFF2-40B4-BE49-F238E27FC236}">
                <a16:creationId xmlns:a16="http://schemas.microsoft.com/office/drawing/2014/main" id="{EAFEA13B-4FF4-40F4-89C4-46A543DE0942}"/>
              </a:ext>
            </a:extLst>
          </p:cNvPr>
          <p:cNvSpPr txBox="1"/>
          <p:nvPr/>
        </p:nvSpPr>
        <p:spPr bwMode="gray">
          <a:xfrm>
            <a:off x="1617462" y="1737122"/>
            <a:ext cx="1267275" cy="198374"/>
          </a:xfrm>
          <a:prstGeom prst="rect">
            <a:avLst/>
          </a:prstGeom>
          <a:noFill/>
        </p:spPr>
        <p:txBody>
          <a:bodyPr wrap="square" lIns="0" tIns="0" rIns="0" bIns="0" rtlCol="0">
            <a:noAutofit/>
          </a:bodyPr>
          <a:lstStyle/>
          <a:p>
            <a:r>
              <a:rPr lang="en-US" sz="700" b="1" dirty="0"/>
              <a:t>Computer Science / IT </a:t>
            </a:r>
          </a:p>
          <a:p>
            <a:r>
              <a:rPr lang="en-US" sz="700" dirty="0"/>
              <a:t>+6,750</a:t>
            </a:r>
          </a:p>
        </p:txBody>
      </p:sp>
      <p:sp>
        <p:nvSpPr>
          <p:cNvPr id="48" name="TextBox 47">
            <a:extLst>
              <a:ext uri="{FF2B5EF4-FFF2-40B4-BE49-F238E27FC236}">
                <a16:creationId xmlns:a16="http://schemas.microsoft.com/office/drawing/2014/main" id="{23C8A090-FE8C-4DFD-A32C-ED2C096FBB1B}"/>
              </a:ext>
            </a:extLst>
          </p:cNvPr>
          <p:cNvSpPr txBox="1"/>
          <p:nvPr/>
        </p:nvSpPr>
        <p:spPr bwMode="gray">
          <a:xfrm>
            <a:off x="1891784" y="2015400"/>
            <a:ext cx="962830" cy="198374"/>
          </a:xfrm>
          <a:prstGeom prst="rect">
            <a:avLst/>
          </a:prstGeom>
          <a:noFill/>
        </p:spPr>
        <p:txBody>
          <a:bodyPr wrap="square" lIns="0" tIns="0" rIns="0" bIns="0" rtlCol="0">
            <a:noAutofit/>
          </a:bodyPr>
          <a:lstStyle/>
          <a:p>
            <a:r>
              <a:rPr lang="en-US" sz="700" b="1" dirty="0"/>
              <a:t>Engineering</a:t>
            </a:r>
          </a:p>
          <a:p>
            <a:r>
              <a:rPr lang="en-US" sz="700" dirty="0"/>
              <a:t>+11,700</a:t>
            </a:r>
          </a:p>
        </p:txBody>
      </p:sp>
      <p:sp>
        <p:nvSpPr>
          <p:cNvPr id="49" name="TextBox 48">
            <a:extLst>
              <a:ext uri="{FF2B5EF4-FFF2-40B4-BE49-F238E27FC236}">
                <a16:creationId xmlns:a16="http://schemas.microsoft.com/office/drawing/2014/main" id="{14DD1FB9-D53B-43DE-B755-09F7E5C1224C}"/>
              </a:ext>
            </a:extLst>
          </p:cNvPr>
          <p:cNvSpPr txBox="1"/>
          <p:nvPr/>
        </p:nvSpPr>
        <p:spPr bwMode="gray">
          <a:xfrm>
            <a:off x="2453676" y="2467434"/>
            <a:ext cx="1208310" cy="236727"/>
          </a:xfrm>
          <a:prstGeom prst="rect">
            <a:avLst/>
          </a:prstGeom>
          <a:noFill/>
        </p:spPr>
        <p:txBody>
          <a:bodyPr wrap="square" lIns="0" tIns="0" rIns="0" bIns="0" rtlCol="0">
            <a:noAutofit/>
          </a:bodyPr>
          <a:lstStyle/>
          <a:p>
            <a:r>
              <a:rPr lang="en-US" sz="700" b="1" dirty="0"/>
              <a:t>Specialized Business Fields</a:t>
            </a:r>
          </a:p>
          <a:p>
            <a:r>
              <a:rPr lang="en-US" sz="700" dirty="0"/>
              <a:t>+14,100</a:t>
            </a:r>
          </a:p>
        </p:txBody>
      </p:sp>
      <p:sp>
        <p:nvSpPr>
          <p:cNvPr id="50" name="TextBox 49">
            <a:extLst>
              <a:ext uri="{FF2B5EF4-FFF2-40B4-BE49-F238E27FC236}">
                <a16:creationId xmlns:a16="http://schemas.microsoft.com/office/drawing/2014/main" id="{77D58A7D-4AC4-4512-A1D5-19CE0FDF39AE}"/>
              </a:ext>
            </a:extLst>
          </p:cNvPr>
          <p:cNvSpPr txBox="1"/>
          <p:nvPr/>
        </p:nvSpPr>
        <p:spPr bwMode="gray">
          <a:xfrm>
            <a:off x="1542185" y="3378092"/>
            <a:ext cx="962830" cy="385309"/>
          </a:xfrm>
          <a:prstGeom prst="rect">
            <a:avLst/>
          </a:prstGeom>
          <a:noFill/>
        </p:spPr>
        <p:txBody>
          <a:bodyPr wrap="square" lIns="0" tIns="0" rIns="0" bIns="0" rtlCol="0">
            <a:noAutofit/>
          </a:bodyPr>
          <a:lstStyle/>
          <a:p>
            <a:r>
              <a:rPr lang="en-US" sz="700" b="1" dirty="0"/>
              <a:t>Law</a:t>
            </a:r>
          </a:p>
          <a:p>
            <a:r>
              <a:rPr lang="en-US" sz="700" dirty="0"/>
              <a:t>+6,250</a:t>
            </a:r>
          </a:p>
        </p:txBody>
      </p:sp>
      <p:sp>
        <p:nvSpPr>
          <p:cNvPr id="51" name="TextBox 50">
            <a:extLst>
              <a:ext uri="{FF2B5EF4-FFF2-40B4-BE49-F238E27FC236}">
                <a16:creationId xmlns:a16="http://schemas.microsoft.com/office/drawing/2014/main" id="{2E9F6480-F347-4318-BDA3-970B5AEF6FBD}"/>
              </a:ext>
            </a:extLst>
          </p:cNvPr>
          <p:cNvSpPr txBox="1"/>
          <p:nvPr/>
        </p:nvSpPr>
        <p:spPr bwMode="gray">
          <a:xfrm>
            <a:off x="2667862" y="3431274"/>
            <a:ext cx="962830" cy="385309"/>
          </a:xfrm>
          <a:prstGeom prst="rect">
            <a:avLst/>
          </a:prstGeom>
          <a:noFill/>
        </p:spPr>
        <p:txBody>
          <a:bodyPr wrap="square" lIns="0" tIns="0" rIns="0" bIns="0" rtlCol="0">
            <a:noAutofit/>
          </a:bodyPr>
          <a:lstStyle/>
          <a:p>
            <a:r>
              <a:rPr lang="en-US" sz="700" b="1" dirty="0"/>
              <a:t>MBA/General Business</a:t>
            </a:r>
          </a:p>
          <a:p>
            <a:r>
              <a:rPr lang="en-US" sz="700" dirty="0"/>
              <a:t>+24,900</a:t>
            </a:r>
          </a:p>
        </p:txBody>
      </p:sp>
      <p:sp>
        <p:nvSpPr>
          <p:cNvPr id="52" name="TextBox 51">
            <a:extLst>
              <a:ext uri="{FF2B5EF4-FFF2-40B4-BE49-F238E27FC236}">
                <a16:creationId xmlns:a16="http://schemas.microsoft.com/office/drawing/2014/main" id="{8FFAE4D9-7213-456C-8523-4E8B80FE7344}"/>
              </a:ext>
            </a:extLst>
          </p:cNvPr>
          <p:cNvSpPr txBox="1"/>
          <p:nvPr/>
        </p:nvSpPr>
        <p:spPr bwMode="gray">
          <a:xfrm>
            <a:off x="3872162" y="3641323"/>
            <a:ext cx="962830" cy="198374"/>
          </a:xfrm>
          <a:prstGeom prst="rect">
            <a:avLst/>
          </a:prstGeom>
          <a:noFill/>
        </p:spPr>
        <p:txBody>
          <a:bodyPr wrap="square" lIns="0" tIns="0" rIns="0" bIns="0" rtlCol="0">
            <a:noAutofit/>
          </a:bodyPr>
          <a:lstStyle/>
          <a:p>
            <a:r>
              <a:rPr lang="en-US" sz="700" b="1" dirty="0"/>
              <a:t>Education</a:t>
            </a:r>
          </a:p>
          <a:p>
            <a:r>
              <a:rPr lang="en-US" sz="700" dirty="0"/>
              <a:t>-10,400</a:t>
            </a:r>
          </a:p>
        </p:txBody>
      </p:sp>
      <p:sp>
        <p:nvSpPr>
          <p:cNvPr id="53" name="TextBox 52">
            <a:extLst>
              <a:ext uri="{FF2B5EF4-FFF2-40B4-BE49-F238E27FC236}">
                <a16:creationId xmlns:a16="http://schemas.microsoft.com/office/drawing/2014/main" id="{87F67C8E-F6E6-402D-AD9C-C44F73E3F0F4}"/>
              </a:ext>
            </a:extLst>
          </p:cNvPr>
          <p:cNvSpPr txBox="1"/>
          <p:nvPr/>
        </p:nvSpPr>
        <p:spPr bwMode="gray">
          <a:xfrm>
            <a:off x="3780003" y="2012128"/>
            <a:ext cx="1253509" cy="198374"/>
          </a:xfrm>
          <a:prstGeom prst="rect">
            <a:avLst/>
          </a:prstGeom>
          <a:noFill/>
        </p:spPr>
        <p:txBody>
          <a:bodyPr wrap="square" lIns="0" tIns="0" rIns="0" bIns="0" rtlCol="0">
            <a:noAutofit/>
          </a:bodyPr>
          <a:lstStyle/>
          <a:p>
            <a:r>
              <a:rPr lang="en-US" sz="700" b="1" dirty="0"/>
              <a:t>Health Professions</a:t>
            </a:r>
          </a:p>
          <a:p>
            <a:r>
              <a:rPr lang="en-US" sz="700" dirty="0"/>
              <a:t>+56,250</a:t>
            </a:r>
          </a:p>
        </p:txBody>
      </p:sp>
      <p:grpSp>
        <p:nvGrpSpPr>
          <p:cNvPr id="11" name="Group 10">
            <a:extLst>
              <a:ext uri="{FF2B5EF4-FFF2-40B4-BE49-F238E27FC236}">
                <a16:creationId xmlns:a16="http://schemas.microsoft.com/office/drawing/2014/main" id="{399F89BF-1DF6-434E-AE7E-18DC4420A333}"/>
              </a:ext>
            </a:extLst>
          </p:cNvPr>
          <p:cNvGrpSpPr/>
          <p:nvPr/>
        </p:nvGrpSpPr>
        <p:grpSpPr>
          <a:xfrm>
            <a:off x="2192607" y="2579602"/>
            <a:ext cx="223553" cy="457075"/>
            <a:chOff x="1896760" y="2538976"/>
            <a:chExt cx="178136" cy="457075"/>
          </a:xfrm>
        </p:grpSpPr>
        <p:cxnSp>
          <p:nvCxnSpPr>
            <p:cNvPr id="5" name="Straight Connector 4">
              <a:extLst>
                <a:ext uri="{FF2B5EF4-FFF2-40B4-BE49-F238E27FC236}">
                  <a16:creationId xmlns:a16="http://schemas.microsoft.com/office/drawing/2014/main" id="{5AEF11D9-7B70-4AC8-8488-CD6A0341DE25}"/>
                </a:ext>
              </a:extLst>
            </p:cNvPr>
            <p:cNvCxnSpPr/>
            <p:nvPr/>
          </p:nvCxnSpPr>
          <p:spPr bwMode="gray">
            <a:xfrm flipV="1">
              <a:off x="1896760" y="2538976"/>
              <a:ext cx="105855" cy="457075"/>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B409F6E-E2E9-414A-9D44-6A2046B51305}"/>
                </a:ext>
              </a:extLst>
            </p:cNvPr>
            <p:cNvCxnSpPr>
              <a:cxnSpLocks/>
            </p:cNvCxnSpPr>
            <p:nvPr/>
          </p:nvCxnSpPr>
          <p:spPr bwMode="gray">
            <a:xfrm flipH="1">
              <a:off x="2002033" y="2540470"/>
              <a:ext cx="7286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6451CC7-D3C3-471B-944F-9CDE3B52C39A}"/>
              </a:ext>
            </a:extLst>
          </p:cNvPr>
          <p:cNvGrpSpPr/>
          <p:nvPr/>
        </p:nvGrpSpPr>
        <p:grpSpPr>
          <a:xfrm>
            <a:off x="1612211" y="2066853"/>
            <a:ext cx="245703" cy="666893"/>
            <a:chOff x="1904892" y="2543645"/>
            <a:chExt cx="168400" cy="457075"/>
          </a:xfrm>
        </p:grpSpPr>
        <p:cxnSp>
          <p:nvCxnSpPr>
            <p:cNvPr id="56" name="Straight Connector 55">
              <a:extLst>
                <a:ext uri="{FF2B5EF4-FFF2-40B4-BE49-F238E27FC236}">
                  <a16:creationId xmlns:a16="http://schemas.microsoft.com/office/drawing/2014/main" id="{0C9F252F-44B0-4518-8205-DDBED1967D14}"/>
                </a:ext>
              </a:extLst>
            </p:cNvPr>
            <p:cNvCxnSpPr/>
            <p:nvPr/>
          </p:nvCxnSpPr>
          <p:spPr bwMode="gray">
            <a:xfrm flipV="1">
              <a:off x="1904892" y="2543645"/>
              <a:ext cx="105855" cy="457075"/>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DB80667-BE65-4DC8-87D8-A3911BBDED29}"/>
                </a:ext>
              </a:extLst>
            </p:cNvPr>
            <p:cNvCxnSpPr>
              <a:cxnSpLocks/>
            </p:cNvCxnSpPr>
            <p:nvPr/>
          </p:nvCxnSpPr>
          <p:spPr bwMode="gray">
            <a:xfrm flipH="1">
              <a:off x="2010747" y="2543645"/>
              <a:ext cx="6254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592A1C55-75B0-4A60-879C-5EA8F8C662D3}"/>
              </a:ext>
            </a:extLst>
          </p:cNvPr>
          <p:cNvGrpSpPr/>
          <p:nvPr/>
        </p:nvGrpSpPr>
        <p:grpSpPr>
          <a:xfrm>
            <a:off x="1783945" y="2320111"/>
            <a:ext cx="184775" cy="403016"/>
            <a:chOff x="1899127" y="2543645"/>
            <a:chExt cx="220974" cy="481970"/>
          </a:xfrm>
        </p:grpSpPr>
        <p:cxnSp>
          <p:nvCxnSpPr>
            <p:cNvPr id="59" name="Straight Connector 58">
              <a:extLst>
                <a:ext uri="{FF2B5EF4-FFF2-40B4-BE49-F238E27FC236}">
                  <a16:creationId xmlns:a16="http://schemas.microsoft.com/office/drawing/2014/main" id="{1E9DABC7-2BEF-498B-913C-BA7B320A615A}"/>
                </a:ext>
              </a:extLst>
            </p:cNvPr>
            <p:cNvCxnSpPr>
              <a:cxnSpLocks/>
            </p:cNvCxnSpPr>
            <p:nvPr/>
          </p:nvCxnSpPr>
          <p:spPr bwMode="gray">
            <a:xfrm flipV="1">
              <a:off x="1899127" y="2543646"/>
              <a:ext cx="111620" cy="481969"/>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4312FBE-9160-44D6-BC08-2D64479B6F6E}"/>
                </a:ext>
              </a:extLst>
            </p:cNvPr>
            <p:cNvCxnSpPr>
              <a:cxnSpLocks/>
            </p:cNvCxnSpPr>
            <p:nvPr/>
          </p:nvCxnSpPr>
          <p:spPr bwMode="gray">
            <a:xfrm flipH="1">
              <a:off x="2010747" y="2543645"/>
              <a:ext cx="109354"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ACE27A7B-7A31-40BB-BD5C-CD0B33069647}"/>
              </a:ext>
            </a:extLst>
          </p:cNvPr>
          <p:cNvGrpSpPr/>
          <p:nvPr/>
        </p:nvGrpSpPr>
        <p:grpSpPr>
          <a:xfrm>
            <a:off x="1240855" y="1792513"/>
            <a:ext cx="324724" cy="1007306"/>
            <a:chOff x="1904892" y="2543645"/>
            <a:chExt cx="147347" cy="457075"/>
          </a:xfrm>
        </p:grpSpPr>
        <p:cxnSp>
          <p:nvCxnSpPr>
            <p:cNvPr id="62" name="Straight Connector 61">
              <a:extLst>
                <a:ext uri="{FF2B5EF4-FFF2-40B4-BE49-F238E27FC236}">
                  <a16:creationId xmlns:a16="http://schemas.microsoft.com/office/drawing/2014/main" id="{4CA97A98-95B8-4267-B787-9607E2E31BE3}"/>
                </a:ext>
              </a:extLst>
            </p:cNvPr>
            <p:cNvCxnSpPr/>
            <p:nvPr/>
          </p:nvCxnSpPr>
          <p:spPr bwMode="gray">
            <a:xfrm flipV="1">
              <a:off x="1904892" y="2543645"/>
              <a:ext cx="105855" cy="457075"/>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02260B6-B7ED-4094-B83F-7C703A955129}"/>
                </a:ext>
              </a:extLst>
            </p:cNvPr>
            <p:cNvCxnSpPr>
              <a:cxnSpLocks/>
            </p:cNvCxnSpPr>
            <p:nvPr/>
          </p:nvCxnSpPr>
          <p:spPr bwMode="gray">
            <a:xfrm flipH="1">
              <a:off x="2010747" y="2543645"/>
              <a:ext cx="41492"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9A9E5BF-19C3-43D0-BD8A-7F75CCBBA6F2}"/>
              </a:ext>
            </a:extLst>
          </p:cNvPr>
          <p:cNvGrpSpPr/>
          <p:nvPr/>
        </p:nvGrpSpPr>
        <p:grpSpPr>
          <a:xfrm>
            <a:off x="3732714" y="1184972"/>
            <a:ext cx="929188" cy="564871"/>
            <a:chOff x="3811697" y="1113429"/>
            <a:chExt cx="929188" cy="564871"/>
          </a:xfrm>
        </p:grpSpPr>
        <p:sp>
          <p:nvSpPr>
            <p:cNvPr id="19" name="TextBox 18">
              <a:extLst>
                <a:ext uri="{FF2B5EF4-FFF2-40B4-BE49-F238E27FC236}">
                  <a16:creationId xmlns:a16="http://schemas.microsoft.com/office/drawing/2014/main" id="{AB1FD623-4698-4659-A868-377C3ACCF2BC}"/>
                </a:ext>
              </a:extLst>
            </p:cNvPr>
            <p:cNvSpPr txBox="1"/>
            <p:nvPr/>
          </p:nvSpPr>
          <p:spPr>
            <a:xfrm>
              <a:off x="3845708" y="1113429"/>
              <a:ext cx="833015" cy="107722"/>
            </a:xfrm>
            <a:prstGeom prst="rect">
              <a:avLst/>
            </a:prstGeom>
            <a:noFill/>
          </p:spPr>
          <p:txBody>
            <a:bodyPr wrap="square" lIns="0" tIns="0" rIns="0" bIns="0" rtlCol="0">
              <a:spAutoFit/>
            </a:bodyPr>
            <a:lstStyle/>
            <a:p>
              <a:pPr>
                <a:spcBef>
                  <a:spcPts val="500"/>
                </a:spcBef>
              </a:pPr>
              <a:r>
                <a:rPr lang="en-US" sz="700" dirty="0"/>
                <a:t>Legend</a:t>
              </a:r>
            </a:p>
          </p:txBody>
        </p:sp>
        <p:grpSp>
          <p:nvGrpSpPr>
            <p:cNvPr id="21" name="Group 20">
              <a:extLst>
                <a:ext uri="{FF2B5EF4-FFF2-40B4-BE49-F238E27FC236}">
                  <a16:creationId xmlns:a16="http://schemas.microsoft.com/office/drawing/2014/main" id="{9CDE434E-EDD2-4D9F-A6DE-8DBE02E254B2}"/>
                </a:ext>
              </a:extLst>
            </p:cNvPr>
            <p:cNvGrpSpPr/>
            <p:nvPr/>
          </p:nvGrpSpPr>
          <p:grpSpPr>
            <a:xfrm>
              <a:off x="3811697" y="1298002"/>
              <a:ext cx="427036" cy="380298"/>
              <a:chOff x="3519960" y="1373619"/>
              <a:chExt cx="427036" cy="380298"/>
            </a:xfrm>
          </p:grpSpPr>
          <p:sp>
            <p:nvSpPr>
              <p:cNvPr id="20" name="Oval 19">
                <a:extLst>
                  <a:ext uri="{FF2B5EF4-FFF2-40B4-BE49-F238E27FC236}">
                    <a16:creationId xmlns:a16="http://schemas.microsoft.com/office/drawing/2014/main" id="{909DC817-C32C-495D-A49D-EE43844C54C6}"/>
                  </a:ext>
                </a:extLst>
              </p:cNvPr>
              <p:cNvSpPr/>
              <p:nvPr/>
            </p:nvSpPr>
            <p:spPr bwMode="gray">
              <a:xfrm>
                <a:off x="3605314" y="1373619"/>
                <a:ext cx="256329" cy="2563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TextBox 64">
                <a:extLst>
                  <a:ext uri="{FF2B5EF4-FFF2-40B4-BE49-F238E27FC236}">
                    <a16:creationId xmlns:a16="http://schemas.microsoft.com/office/drawing/2014/main" id="{6FD50A3B-7E2F-4F9E-AAB4-0D1AE89F393A}"/>
                  </a:ext>
                </a:extLst>
              </p:cNvPr>
              <p:cNvSpPr txBox="1"/>
              <p:nvPr/>
            </p:nvSpPr>
            <p:spPr>
              <a:xfrm>
                <a:off x="3519960" y="1646195"/>
                <a:ext cx="427036" cy="107722"/>
              </a:xfrm>
              <a:prstGeom prst="rect">
                <a:avLst/>
              </a:prstGeom>
              <a:noFill/>
            </p:spPr>
            <p:txBody>
              <a:bodyPr wrap="square" lIns="0" tIns="0" rIns="0" bIns="0" rtlCol="0">
                <a:spAutoFit/>
              </a:bodyPr>
              <a:lstStyle/>
              <a:p>
                <a:pPr algn="ctr">
                  <a:spcBef>
                    <a:spcPts val="500"/>
                  </a:spcBef>
                </a:pPr>
                <a:r>
                  <a:rPr lang="en-US" sz="700" dirty="0"/>
                  <a:t>Growing</a:t>
                </a:r>
              </a:p>
            </p:txBody>
          </p:sp>
        </p:grpSp>
        <p:grpSp>
          <p:nvGrpSpPr>
            <p:cNvPr id="28" name="Group 27">
              <a:extLst>
                <a:ext uri="{FF2B5EF4-FFF2-40B4-BE49-F238E27FC236}">
                  <a16:creationId xmlns:a16="http://schemas.microsoft.com/office/drawing/2014/main" id="{DB8D0D97-6759-4AF7-95F6-DCFC00C6F98C}"/>
                </a:ext>
              </a:extLst>
            </p:cNvPr>
            <p:cNvGrpSpPr/>
            <p:nvPr/>
          </p:nvGrpSpPr>
          <p:grpSpPr>
            <a:xfrm>
              <a:off x="4313849" y="1298001"/>
              <a:ext cx="427036" cy="380299"/>
              <a:chOff x="3945547" y="1373618"/>
              <a:chExt cx="427036" cy="380299"/>
            </a:xfrm>
          </p:grpSpPr>
          <p:sp>
            <p:nvSpPr>
              <p:cNvPr id="64" name="Oval 63">
                <a:extLst>
                  <a:ext uri="{FF2B5EF4-FFF2-40B4-BE49-F238E27FC236}">
                    <a16:creationId xmlns:a16="http://schemas.microsoft.com/office/drawing/2014/main" id="{148BCC28-29FD-4A79-9247-8A2A598C2C67}"/>
                  </a:ext>
                </a:extLst>
              </p:cNvPr>
              <p:cNvSpPr/>
              <p:nvPr/>
            </p:nvSpPr>
            <p:spPr bwMode="gray">
              <a:xfrm>
                <a:off x="4030901" y="1373618"/>
                <a:ext cx="256329" cy="25632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TextBox 65">
                <a:extLst>
                  <a:ext uri="{FF2B5EF4-FFF2-40B4-BE49-F238E27FC236}">
                    <a16:creationId xmlns:a16="http://schemas.microsoft.com/office/drawing/2014/main" id="{AC6EAC5A-A121-40A3-B843-3A728CBCEE80}"/>
                  </a:ext>
                </a:extLst>
              </p:cNvPr>
              <p:cNvSpPr txBox="1"/>
              <p:nvPr/>
            </p:nvSpPr>
            <p:spPr>
              <a:xfrm>
                <a:off x="3945547" y="1646195"/>
                <a:ext cx="427036" cy="107722"/>
              </a:xfrm>
              <a:prstGeom prst="rect">
                <a:avLst/>
              </a:prstGeom>
              <a:noFill/>
            </p:spPr>
            <p:txBody>
              <a:bodyPr wrap="square" lIns="0" tIns="0" rIns="0" bIns="0" rtlCol="0">
                <a:spAutoFit/>
              </a:bodyPr>
              <a:lstStyle/>
              <a:p>
                <a:pPr algn="ctr">
                  <a:spcBef>
                    <a:spcPts val="500"/>
                  </a:spcBef>
                </a:pPr>
                <a:r>
                  <a:rPr lang="en-US" sz="700" dirty="0"/>
                  <a:t>Declining</a:t>
                </a:r>
              </a:p>
            </p:txBody>
          </p:sp>
        </p:grpSp>
      </p:grpSp>
      <p:sp>
        <p:nvSpPr>
          <p:cNvPr id="67" name="Text Placeholder 3">
            <a:extLst>
              <a:ext uri="{FF2B5EF4-FFF2-40B4-BE49-F238E27FC236}">
                <a16:creationId xmlns:a16="http://schemas.microsoft.com/office/drawing/2014/main" id="{E0F5CB42-82D8-44A9-8835-EC6804D0FA43}"/>
              </a:ext>
            </a:extLst>
          </p:cNvPr>
          <p:cNvSpPr txBox="1">
            <a:spLocks/>
          </p:cNvSpPr>
          <p:nvPr/>
        </p:nvSpPr>
        <p:spPr bwMode="gray">
          <a:xfrm>
            <a:off x="5204460" y="4677490"/>
            <a:ext cx="1196340"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IPEDS, EAB analysis.</a:t>
            </a:r>
          </a:p>
        </p:txBody>
      </p:sp>
      <p:cxnSp>
        <p:nvCxnSpPr>
          <p:cNvPr id="68" name="Straight Connector 67">
            <a:extLst>
              <a:ext uri="{FF2B5EF4-FFF2-40B4-BE49-F238E27FC236}">
                <a16:creationId xmlns:a16="http://schemas.microsoft.com/office/drawing/2014/main" id="{9509AEB4-9084-4B54-B0AB-1EAC0F1FB283}"/>
              </a:ext>
            </a:extLst>
          </p:cNvPr>
          <p:cNvCxnSpPr>
            <a:cxnSpLocks/>
          </p:cNvCxnSpPr>
          <p:nvPr/>
        </p:nvCxnSpPr>
        <p:spPr bwMode="gray">
          <a:xfrm>
            <a:off x="5111496" y="2633472"/>
            <a:ext cx="0" cy="162064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885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0194" y="317005"/>
            <a:ext cx="5486400" cy="249299"/>
          </a:xfrm>
        </p:spPr>
        <p:txBody>
          <a:bodyPr/>
          <a:lstStyle/>
          <a:p>
            <a:r>
              <a:rPr lang="en-US" dirty="0"/>
              <a:t>Now Growth Limited to High-Cost to Deliver</a:t>
            </a:r>
          </a:p>
        </p:txBody>
      </p:sp>
      <p:grpSp>
        <p:nvGrpSpPr>
          <p:cNvPr id="2" name="Group 1">
            <a:extLst>
              <a:ext uri="{FF2B5EF4-FFF2-40B4-BE49-F238E27FC236}">
                <a16:creationId xmlns:a16="http://schemas.microsoft.com/office/drawing/2014/main" id="{119987E7-130F-4A61-82C9-4632B0DC96CE}"/>
              </a:ext>
            </a:extLst>
          </p:cNvPr>
          <p:cNvGrpSpPr/>
          <p:nvPr/>
        </p:nvGrpSpPr>
        <p:grpSpPr>
          <a:xfrm>
            <a:off x="361335" y="1015494"/>
            <a:ext cx="4843125" cy="3600842"/>
            <a:chOff x="76201" y="1068834"/>
            <a:chExt cx="5013959" cy="3600842"/>
          </a:xfrm>
        </p:grpSpPr>
        <p:graphicFrame>
          <p:nvGraphicFramePr>
            <p:cNvPr id="8" name="Chart 7"/>
            <p:cNvGraphicFramePr/>
            <p:nvPr/>
          </p:nvGraphicFramePr>
          <p:xfrm>
            <a:off x="76201" y="1068834"/>
            <a:ext cx="5013959" cy="36008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634386A-7ACE-4C92-9D00-7AFE9437313A}"/>
                </a:ext>
              </a:extLst>
            </p:cNvPr>
            <p:cNvSpPr txBox="1"/>
            <p:nvPr/>
          </p:nvSpPr>
          <p:spPr bwMode="gray">
            <a:xfrm>
              <a:off x="1815176" y="1929381"/>
              <a:ext cx="1308994" cy="198374"/>
            </a:xfrm>
            <a:prstGeom prst="rect">
              <a:avLst/>
            </a:prstGeom>
            <a:noFill/>
          </p:spPr>
          <p:txBody>
            <a:bodyPr wrap="square" lIns="0" tIns="0" rIns="0" bIns="0" rtlCol="0">
              <a:noAutofit/>
            </a:bodyPr>
            <a:lstStyle/>
            <a:p>
              <a:r>
                <a:rPr lang="en-US" sz="700" b="1" dirty="0"/>
                <a:t>Computer Science / IT</a:t>
              </a:r>
            </a:p>
            <a:p>
              <a:r>
                <a:rPr lang="en-US" sz="700" dirty="0"/>
                <a:t>+23,900</a:t>
              </a:r>
            </a:p>
          </p:txBody>
        </p:sp>
        <p:sp>
          <p:nvSpPr>
            <p:cNvPr id="10" name="TextBox 9">
              <a:extLst>
                <a:ext uri="{FF2B5EF4-FFF2-40B4-BE49-F238E27FC236}">
                  <a16:creationId xmlns:a16="http://schemas.microsoft.com/office/drawing/2014/main" id="{CCC15868-190D-47E6-994C-D1B0FCD6403E}"/>
                </a:ext>
              </a:extLst>
            </p:cNvPr>
            <p:cNvSpPr txBox="1"/>
            <p:nvPr/>
          </p:nvSpPr>
          <p:spPr bwMode="gray">
            <a:xfrm>
              <a:off x="3692383" y="2269294"/>
              <a:ext cx="1297725" cy="198374"/>
            </a:xfrm>
            <a:prstGeom prst="rect">
              <a:avLst/>
            </a:prstGeom>
            <a:noFill/>
          </p:spPr>
          <p:txBody>
            <a:bodyPr wrap="square" lIns="0" tIns="0" rIns="0" bIns="0" rtlCol="0">
              <a:noAutofit/>
            </a:bodyPr>
            <a:lstStyle/>
            <a:p>
              <a:r>
                <a:rPr lang="en-US" sz="700" b="1" dirty="0"/>
                <a:t>Health Professions</a:t>
              </a:r>
            </a:p>
            <a:p>
              <a:r>
                <a:rPr lang="en-US" sz="700" dirty="0"/>
                <a:t>+47,839</a:t>
              </a:r>
            </a:p>
          </p:txBody>
        </p:sp>
        <p:sp>
          <p:nvSpPr>
            <p:cNvPr id="14" name="TextBox 13">
              <a:extLst>
                <a:ext uri="{FF2B5EF4-FFF2-40B4-BE49-F238E27FC236}">
                  <a16:creationId xmlns:a16="http://schemas.microsoft.com/office/drawing/2014/main" id="{7FFA5D63-83E2-4BB2-AB38-735A27B05957}"/>
                </a:ext>
              </a:extLst>
            </p:cNvPr>
            <p:cNvSpPr txBox="1"/>
            <p:nvPr/>
          </p:nvSpPr>
          <p:spPr bwMode="gray">
            <a:xfrm>
              <a:off x="3443370" y="3568941"/>
              <a:ext cx="996792" cy="198374"/>
            </a:xfrm>
            <a:prstGeom prst="rect">
              <a:avLst/>
            </a:prstGeom>
            <a:noFill/>
          </p:spPr>
          <p:txBody>
            <a:bodyPr wrap="square" lIns="0" tIns="0" rIns="0" bIns="0" rtlCol="0">
              <a:noAutofit/>
            </a:bodyPr>
            <a:lstStyle/>
            <a:p>
              <a:r>
                <a:rPr lang="en-US" sz="700" b="1" dirty="0"/>
                <a:t>Education</a:t>
              </a:r>
            </a:p>
            <a:p>
              <a:r>
                <a:rPr lang="en-US" sz="700" dirty="0"/>
                <a:t>-17,900</a:t>
              </a:r>
            </a:p>
          </p:txBody>
        </p:sp>
        <p:sp>
          <p:nvSpPr>
            <p:cNvPr id="15" name="TextBox 14">
              <a:extLst>
                <a:ext uri="{FF2B5EF4-FFF2-40B4-BE49-F238E27FC236}">
                  <a16:creationId xmlns:a16="http://schemas.microsoft.com/office/drawing/2014/main" id="{1303E9B7-B223-4391-9B25-D7F0A4D1E8D0}"/>
                </a:ext>
              </a:extLst>
            </p:cNvPr>
            <p:cNvSpPr txBox="1"/>
            <p:nvPr/>
          </p:nvSpPr>
          <p:spPr bwMode="gray">
            <a:xfrm>
              <a:off x="2101524" y="3679382"/>
              <a:ext cx="996792" cy="385309"/>
            </a:xfrm>
            <a:prstGeom prst="rect">
              <a:avLst/>
            </a:prstGeom>
            <a:noFill/>
          </p:spPr>
          <p:txBody>
            <a:bodyPr wrap="square" lIns="0" tIns="0" rIns="0" bIns="0" rtlCol="0">
              <a:noAutofit/>
            </a:bodyPr>
            <a:lstStyle/>
            <a:p>
              <a:r>
                <a:rPr lang="en-US" sz="700" b="1" dirty="0"/>
                <a:t>MBA/General Business</a:t>
              </a:r>
            </a:p>
            <a:p>
              <a:r>
                <a:rPr lang="en-US" sz="700" dirty="0"/>
                <a:t>-6,850</a:t>
              </a:r>
            </a:p>
          </p:txBody>
        </p:sp>
        <p:sp>
          <p:nvSpPr>
            <p:cNvPr id="16" name="TextBox 15">
              <a:extLst>
                <a:ext uri="{FF2B5EF4-FFF2-40B4-BE49-F238E27FC236}">
                  <a16:creationId xmlns:a16="http://schemas.microsoft.com/office/drawing/2014/main" id="{2678FC11-34B1-429A-8B0B-41C2ADF4E6E9}"/>
                </a:ext>
              </a:extLst>
            </p:cNvPr>
            <p:cNvSpPr txBox="1"/>
            <p:nvPr/>
          </p:nvSpPr>
          <p:spPr bwMode="gray">
            <a:xfrm>
              <a:off x="1173628" y="3989092"/>
              <a:ext cx="996792" cy="385309"/>
            </a:xfrm>
            <a:prstGeom prst="rect">
              <a:avLst/>
            </a:prstGeom>
            <a:noFill/>
          </p:spPr>
          <p:txBody>
            <a:bodyPr wrap="square" lIns="0" tIns="0" rIns="0" bIns="0" rtlCol="0">
              <a:noAutofit/>
            </a:bodyPr>
            <a:lstStyle/>
            <a:p>
              <a:r>
                <a:rPr lang="en-US" sz="700" b="1" dirty="0"/>
                <a:t>Law</a:t>
              </a:r>
            </a:p>
            <a:p>
              <a:r>
                <a:rPr lang="en-US" sz="700" dirty="0"/>
                <a:t>-10,400</a:t>
              </a:r>
            </a:p>
          </p:txBody>
        </p:sp>
        <p:sp>
          <p:nvSpPr>
            <p:cNvPr id="17" name="TextBox 16">
              <a:extLst>
                <a:ext uri="{FF2B5EF4-FFF2-40B4-BE49-F238E27FC236}">
                  <a16:creationId xmlns:a16="http://schemas.microsoft.com/office/drawing/2014/main" id="{FD852CAA-8170-4FD6-886C-154B4EA3CA9C}"/>
                </a:ext>
              </a:extLst>
            </p:cNvPr>
            <p:cNvSpPr txBox="1"/>
            <p:nvPr/>
          </p:nvSpPr>
          <p:spPr bwMode="gray">
            <a:xfrm>
              <a:off x="1776700" y="2715964"/>
              <a:ext cx="996792" cy="198374"/>
            </a:xfrm>
            <a:prstGeom prst="rect">
              <a:avLst/>
            </a:prstGeom>
            <a:noFill/>
          </p:spPr>
          <p:txBody>
            <a:bodyPr wrap="square" lIns="0" tIns="0" rIns="0" bIns="0" rtlCol="0">
              <a:noAutofit/>
            </a:bodyPr>
            <a:lstStyle/>
            <a:p>
              <a:r>
                <a:rPr lang="en-US" sz="700" b="1" dirty="0"/>
                <a:t>Engineering</a:t>
              </a:r>
            </a:p>
            <a:p>
              <a:r>
                <a:rPr lang="en-US" sz="700" dirty="0"/>
                <a:t>+11,000</a:t>
              </a:r>
            </a:p>
          </p:txBody>
        </p:sp>
        <p:sp>
          <p:nvSpPr>
            <p:cNvPr id="18" name="TextBox 17">
              <a:extLst>
                <a:ext uri="{FF2B5EF4-FFF2-40B4-BE49-F238E27FC236}">
                  <a16:creationId xmlns:a16="http://schemas.microsoft.com/office/drawing/2014/main" id="{D584E115-9A2E-4F75-82B3-ED56CB3ED67E}"/>
                </a:ext>
              </a:extLst>
            </p:cNvPr>
            <p:cNvSpPr txBox="1"/>
            <p:nvPr/>
          </p:nvSpPr>
          <p:spPr bwMode="gray">
            <a:xfrm>
              <a:off x="2209686" y="3051129"/>
              <a:ext cx="996792" cy="236727"/>
            </a:xfrm>
            <a:prstGeom prst="rect">
              <a:avLst/>
            </a:prstGeom>
            <a:noFill/>
          </p:spPr>
          <p:txBody>
            <a:bodyPr wrap="square" lIns="0" tIns="0" rIns="0" bIns="0" rtlCol="0">
              <a:noAutofit/>
            </a:bodyPr>
            <a:lstStyle/>
            <a:p>
              <a:r>
                <a:rPr lang="en-US" sz="700" b="1" dirty="0"/>
                <a:t>Specialized Business Fields</a:t>
              </a:r>
            </a:p>
            <a:p>
              <a:r>
                <a:rPr lang="en-US" sz="700" dirty="0"/>
                <a:t>+9,150</a:t>
              </a:r>
            </a:p>
          </p:txBody>
        </p:sp>
      </p:grpSp>
      <p:sp>
        <p:nvSpPr>
          <p:cNvPr id="22" name="TextBox 21">
            <a:extLst>
              <a:ext uri="{FF2B5EF4-FFF2-40B4-BE49-F238E27FC236}">
                <a16:creationId xmlns:a16="http://schemas.microsoft.com/office/drawing/2014/main" id="{2B77FD15-0849-453E-B31F-84274E733598}"/>
              </a:ext>
            </a:extLst>
          </p:cNvPr>
          <p:cNvSpPr txBox="1"/>
          <p:nvPr/>
        </p:nvSpPr>
        <p:spPr bwMode="gray">
          <a:xfrm>
            <a:off x="292391" y="924054"/>
            <a:ext cx="761948" cy="215444"/>
          </a:xfrm>
          <a:prstGeom prst="rect">
            <a:avLst/>
          </a:prstGeom>
          <a:noFill/>
        </p:spPr>
        <p:txBody>
          <a:bodyPr wrap="square" lIns="0" tIns="0" rIns="0" bIns="0" rtlCol="0">
            <a:spAutoFit/>
          </a:bodyPr>
          <a:lstStyle/>
          <a:p>
            <a:r>
              <a:rPr lang="en-US" sz="700" i="1" dirty="0"/>
              <a:t>Annual Growth Rate in Degrees </a:t>
            </a:r>
          </a:p>
        </p:txBody>
      </p:sp>
      <p:sp>
        <p:nvSpPr>
          <p:cNvPr id="24" name="Rectangle 23">
            <a:extLst>
              <a:ext uri="{FF2B5EF4-FFF2-40B4-BE49-F238E27FC236}">
                <a16:creationId xmlns:a16="http://schemas.microsoft.com/office/drawing/2014/main" id="{A5D622C3-5B97-412C-96F9-81E63233F909}"/>
              </a:ext>
            </a:extLst>
          </p:cNvPr>
          <p:cNvSpPr/>
          <p:nvPr/>
        </p:nvSpPr>
        <p:spPr bwMode="gray">
          <a:xfrm>
            <a:off x="4678459" y="4239491"/>
            <a:ext cx="271392" cy="19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5C1FC418-F311-43C4-8D47-F79592D2A464}"/>
              </a:ext>
            </a:extLst>
          </p:cNvPr>
          <p:cNvGrpSpPr/>
          <p:nvPr/>
        </p:nvGrpSpPr>
        <p:grpSpPr>
          <a:xfrm>
            <a:off x="277813" y="3071389"/>
            <a:ext cx="378774" cy="571619"/>
            <a:chOff x="5548487" y="2732267"/>
            <a:chExt cx="378774" cy="571619"/>
          </a:xfrm>
        </p:grpSpPr>
        <p:sp>
          <p:nvSpPr>
            <p:cNvPr id="23" name="TextBox 22">
              <a:extLst>
                <a:ext uri="{FF2B5EF4-FFF2-40B4-BE49-F238E27FC236}">
                  <a16:creationId xmlns:a16="http://schemas.microsoft.com/office/drawing/2014/main" id="{45151276-F346-45EF-8CF8-8617D64565D4}"/>
                </a:ext>
              </a:extLst>
            </p:cNvPr>
            <p:cNvSpPr txBox="1"/>
            <p:nvPr/>
          </p:nvSpPr>
          <p:spPr>
            <a:xfrm>
              <a:off x="5548487" y="2732267"/>
              <a:ext cx="378774" cy="107722"/>
            </a:xfrm>
            <a:prstGeom prst="rect">
              <a:avLst/>
            </a:prstGeom>
            <a:noFill/>
          </p:spPr>
          <p:txBody>
            <a:bodyPr wrap="square" lIns="0" tIns="0" rIns="0" bIns="0" rtlCol="0">
              <a:spAutoFit/>
            </a:bodyPr>
            <a:lstStyle/>
            <a:p>
              <a:pPr algn="ctr">
                <a:spcBef>
                  <a:spcPts val="500"/>
                </a:spcBef>
              </a:pPr>
              <a:r>
                <a:rPr lang="en-US" sz="700" dirty="0"/>
                <a:t>Growth</a:t>
              </a:r>
            </a:p>
          </p:txBody>
        </p:sp>
        <p:cxnSp>
          <p:nvCxnSpPr>
            <p:cNvPr id="26" name="Straight Arrow Connector 25">
              <a:extLst>
                <a:ext uri="{FF2B5EF4-FFF2-40B4-BE49-F238E27FC236}">
                  <a16:creationId xmlns:a16="http://schemas.microsoft.com/office/drawing/2014/main" id="{2A1B8579-4AFC-4E78-BB97-1505650739D2}"/>
                </a:ext>
              </a:extLst>
            </p:cNvPr>
            <p:cNvCxnSpPr>
              <a:cxnSpLocks/>
            </p:cNvCxnSpPr>
            <p:nvPr/>
          </p:nvCxnSpPr>
          <p:spPr bwMode="gray">
            <a:xfrm>
              <a:off x="5737874" y="2903714"/>
              <a:ext cx="0" cy="228725"/>
            </a:xfrm>
            <a:prstGeom prst="straightConnector1">
              <a:avLst/>
            </a:prstGeom>
            <a:ln w="254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6B4181-2E5E-41D5-AC01-572997F33E40}"/>
                </a:ext>
              </a:extLst>
            </p:cNvPr>
            <p:cNvSpPr txBox="1"/>
            <p:nvPr/>
          </p:nvSpPr>
          <p:spPr>
            <a:xfrm>
              <a:off x="5548489" y="3196164"/>
              <a:ext cx="378771" cy="107722"/>
            </a:xfrm>
            <a:prstGeom prst="rect">
              <a:avLst/>
            </a:prstGeom>
            <a:noFill/>
          </p:spPr>
          <p:txBody>
            <a:bodyPr wrap="square" lIns="0" tIns="0" rIns="0" bIns="0" rtlCol="0">
              <a:spAutoFit/>
            </a:bodyPr>
            <a:lstStyle/>
            <a:p>
              <a:pPr algn="ctr">
                <a:spcBef>
                  <a:spcPts val="500"/>
                </a:spcBef>
              </a:pPr>
              <a:r>
                <a:rPr lang="en-US" sz="700" dirty="0"/>
                <a:t>Decline</a:t>
              </a:r>
            </a:p>
          </p:txBody>
        </p:sp>
      </p:grpSp>
      <p:sp>
        <p:nvSpPr>
          <p:cNvPr id="13" name="Rectangle 12">
            <a:extLst>
              <a:ext uri="{FF2B5EF4-FFF2-40B4-BE49-F238E27FC236}">
                <a16:creationId xmlns:a16="http://schemas.microsoft.com/office/drawing/2014/main" id="{22E40898-1A01-479F-B8C2-AB0D5CEAD2DB}"/>
              </a:ext>
            </a:extLst>
          </p:cNvPr>
          <p:cNvSpPr/>
          <p:nvPr/>
        </p:nvSpPr>
        <p:spPr bwMode="gray">
          <a:xfrm>
            <a:off x="4949851" y="899653"/>
            <a:ext cx="1450949" cy="36231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 name="Group 18">
            <a:extLst>
              <a:ext uri="{FF2B5EF4-FFF2-40B4-BE49-F238E27FC236}">
                <a16:creationId xmlns:a16="http://schemas.microsoft.com/office/drawing/2014/main" id="{37575EB7-EB57-4E86-8661-72A1E916C765}"/>
              </a:ext>
            </a:extLst>
          </p:cNvPr>
          <p:cNvGrpSpPr/>
          <p:nvPr/>
        </p:nvGrpSpPr>
        <p:grpSpPr>
          <a:xfrm>
            <a:off x="5044517" y="1031776"/>
            <a:ext cx="1095343" cy="743428"/>
            <a:chOff x="4725443" y="1155751"/>
            <a:chExt cx="1139632" cy="743428"/>
          </a:xfrm>
        </p:grpSpPr>
        <p:sp>
          <p:nvSpPr>
            <p:cNvPr id="20" name="TextBox 19">
              <a:extLst>
                <a:ext uri="{FF2B5EF4-FFF2-40B4-BE49-F238E27FC236}">
                  <a16:creationId xmlns:a16="http://schemas.microsoft.com/office/drawing/2014/main" id="{718EE117-5764-4CC9-83F1-1BEB56AE42A8}"/>
                </a:ext>
              </a:extLst>
            </p:cNvPr>
            <p:cNvSpPr txBox="1"/>
            <p:nvPr/>
          </p:nvSpPr>
          <p:spPr bwMode="gray">
            <a:xfrm>
              <a:off x="4734421" y="1437514"/>
              <a:ext cx="1130654" cy="461665"/>
            </a:xfrm>
            <a:prstGeom prst="rect">
              <a:avLst/>
            </a:prstGeom>
            <a:noFill/>
          </p:spPr>
          <p:txBody>
            <a:bodyPr wrap="square" lIns="0" tIns="0" rIns="0" bIns="0" rtlCol="0">
              <a:spAutoFit/>
            </a:bodyPr>
            <a:lstStyle/>
            <a:p>
              <a:pPr>
                <a:spcBef>
                  <a:spcPts val="500"/>
                </a:spcBef>
              </a:pPr>
              <a:r>
                <a:rPr lang="en-US" sz="800" b="1" dirty="0"/>
                <a:t>Overall Annual Growth Rate </a:t>
              </a:r>
            </a:p>
            <a:p>
              <a:r>
                <a:rPr lang="en-US" sz="700" i="1" dirty="0"/>
                <a:t>Total Graduate Degree Conferrals 2013-2018</a:t>
              </a:r>
            </a:p>
          </p:txBody>
        </p:sp>
        <p:sp>
          <p:nvSpPr>
            <p:cNvPr id="21" name="TextBox 20">
              <a:extLst>
                <a:ext uri="{FF2B5EF4-FFF2-40B4-BE49-F238E27FC236}">
                  <a16:creationId xmlns:a16="http://schemas.microsoft.com/office/drawing/2014/main" id="{B34401D4-BEB7-406C-83B3-A2F6DE040AEB}"/>
                </a:ext>
              </a:extLst>
            </p:cNvPr>
            <p:cNvSpPr txBox="1"/>
            <p:nvPr/>
          </p:nvSpPr>
          <p:spPr bwMode="gray">
            <a:xfrm>
              <a:off x="4725443" y="1155751"/>
              <a:ext cx="671252" cy="307777"/>
            </a:xfrm>
            <a:prstGeom prst="rect">
              <a:avLst/>
            </a:prstGeom>
            <a:noFill/>
          </p:spPr>
          <p:txBody>
            <a:bodyPr wrap="square" lIns="0" tIns="0" rIns="0" bIns="0" rtlCol="0">
              <a:spAutoFit/>
            </a:bodyPr>
            <a:lstStyle/>
            <a:p>
              <a:r>
                <a:rPr lang="en-US" sz="2000" dirty="0">
                  <a:solidFill>
                    <a:schemeClr val="accent5"/>
                  </a:solidFill>
                  <a:latin typeface="+mj-lt"/>
                </a:rPr>
                <a:t>1.5%</a:t>
              </a:r>
            </a:p>
          </p:txBody>
        </p:sp>
      </p:grpSp>
      <p:grpSp>
        <p:nvGrpSpPr>
          <p:cNvPr id="59" name="Group 58">
            <a:extLst>
              <a:ext uri="{FF2B5EF4-FFF2-40B4-BE49-F238E27FC236}">
                <a16:creationId xmlns:a16="http://schemas.microsoft.com/office/drawing/2014/main" id="{C2CE9F6D-40EF-46D2-9190-7BB42D1254BF}"/>
              </a:ext>
            </a:extLst>
          </p:cNvPr>
          <p:cNvGrpSpPr/>
          <p:nvPr/>
        </p:nvGrpSpPr>
        <p:grpSpPr>
          <a:xfrm>
            <a:off x="5044517" y="1907939"/>
            <a:ext cx="1095343" cy="635706"/>
            <a:chOff x="4725443" y="1155751"/>
            <a:chExt cx="1139632" cy="635706"/>
          </a:xfrm>
        </p:grpSpPr>
        <p:sp>
          <p:nvSpPr>
            <p:cNvPr id="60" name="TextBox 59">
              <a:extLst>
                <a:ext uri="{FF2B5EF4-FFF2-40B4-BE49-F238E27FC236}">
                  <a16:creationId xmlns:a16="http://schemas.microsoft.com/office/drawing/2014/main" id="{A78AEFFA-5DC5-456A-9DFE-1D8DD48239F7}"/>
                </a:ext>
              </a:extLst>
            </p:cNvPr>
            <p:cNvSpPr txBox="1"/>
            <p:nvPr/>
          </p:nvSpPr>
          <p:spPr bwMode="gray">
            <a:xfrm>
              <a:off x="4734421" y="1437514"/>
              <a:ext cx="1130654" cy="353943"/>
            </a:xfrm>
            <a:prstGeom prst="rect">
              <a:avLst/>
            </a:prstGeom>
            <a:noFill/>
          </p:spPr>
          <p:txBody>
            <a:bodyPr wrap="square" lIns="0" tIns="0" rIns="0" bIns="0" rtlCol="0">
              <a:spAutoFit/>
            </a:bodyPr>
            <a:lstStyle/>
            <a:p>
              <a:pPr>
                <a:spcBef>
                  <a:spcPts val="500"/>
                </a:spcBef>
              </a:pPr>
              <a:r>
                <a:rPr lang="en-US" sz="800" b="1" dirty="0"/>
                <a:t>Net Increase in  Conferrals</a:t>
              </a:r>
            </a:p>
            <a:p>
              <a:r>
                <a:rPr lang="en-US" sz="700" i="1" dirty="0"/>
                <a:t>2013-2018</a:t>
              </a:r>
            </a:p>
          </p:txBody>
        </p:sp>
        <p:sp>
          <p:nvSpPr>
            <p:cNvPr id="61" name="TextBox 60">
              <a:extLst>
                <a:ext uri="{FF2B5EF4-FFF2-40B4-BE49-F238E27FC236}">
                  <a16:creationId xmlns:a16="http://schemas.microsoft.com/office/drawing/2014/main" id="{C9D69072-EEB0-46F5-910E-9E402A801C7F}"/>
                </a:ext>
              </a:extLst>
            </p:cNvPr>
            <p:cNvSpPr txBox="1"/>
            <p:nvPr/>
          </p:nvSpPr>
          <p:spPr bwMode="gray">
            <a:xfrm>
              <a:off x="4725443" y="1155751"/>
              <a:ext cx="879198" cy="307777"/>
            </a:xfrm>
            <a:prstGeom prst="rect">
              <a:avLst/>
            </a:prstGeom>
            <a:noFill/>
          </p:spPr>
          <p:txBody>
            <a:bodyPr wrap="square" lIns="0" tIns="0" rIns="0" bIns="0" rtlCol="0">
              <a:spAutoFit/>
            </a:bodyPr>
            <a:lstStyle/>
            <a:p>
              <a:r>
                <a:rPr lang="en-US" sz="2000" dirty="0">
                  <a:solidFill>
                    <a:schemeClr val="accent5"/>
                  </a:solidFill>
                  <a:latin typeface="+mj-lt"/>
                </a:rPr>
                <a:t>+69K</a:t>
              </a:r>
            </a:p>
          </p:txBody>
        </p:sp>
      </p:grpSp>
      <p:grpSp>
        <p:nvGrpSpPr>
          <p:cNvPr id="62" name="Group 61">
            <a:extLst>
              <a:ext uri="{FF2B5EF4-FFF2-40B4-BE49-F238E27FC236}">
                <a16:creationId xmlns:a16="http://schemas.microsoft.com/office/drawing/2014/main" id="{6680D9F6-E2A3-4D85-8FDB-13A603499969}"/>
              </a:ext>
            </a:extLst>
          </p:cNvPr>
          <p:cNvGrpSpPr/>
          <p:nvPr/>
        </p:nvGrpSpPr>
        <p:grpSpPr>
          <a:xfrm>
            <a:off x="5273117" y="2727752"/>
            <a:ext cx="1095343" cy="545936"/>
            <a:chOff x="4725443" y="1214743"/>
            <a:chExt cx="1139632" cy="545936"/>
          </a:xfrm>
        </p:grpSpPr>
        <p:sp>
          <p:nvSpPr>
            <p:cNvPr id="63" name="TextBox 62">
              <a:extLst>
                <a:ext uri="{FF2B5EF4-FFF2-40B4-BE49-F238E27FC236}">
                  <a16:creationId xmlns:a16="http://schemas.microsoft.com/office/drawing/2014/main" id="{8FE6831C-1591-4C0C-8235-9B56E84BBF9B}"/>
                </a:ext>
              </a:extLst>
            </p:cNvPr>
            <p:cNvSpPr txBox="1"/>
            <p:nvPr/>
          </p:nvSpPr>
          <p:spPr bwMode="gray">
            <a:xfrm>
              <a:off x="4734421" y="1437514"/>
              <a:ext cx="1130654" cy="323165"/>
            </a:xfrm>
            <a:prstGeom prst="rect">
              <a:avLst/>
            </a:prstGeom>
            <a:noFill/>
          </p:spPr>
          <p:txBody>
            <a:bodyPr wrap="square" lIns="0" tIns="0" rIns="0" bIns="0" rtlCol="0">
              <a:spAutoFit/>
            </a:bodyPr>
            <a:lstStyle/>
            <a:p>
              <a:pPr>
                <a:spcBef>
                  <a:spcPts val="500"/>
                </a:spcBef>
              </a:pPr>
              <a:r>
                <a:rPr lang="en-US" sz="700" b="1" dirty="0"/>
                <a:t>Increase from Growing Fields</a:t>
              </a:r>
            </a:p>
            <a:p>
              <a:r>
                <a:rPr lang="en-US" sz="700" i="1" dirty="0"/>
                <a:t>2013-2018</a:t>
              </a:r>
            </a:p>
          </p:txBody>
        </p:sp>
        <p:sp>
          <p:nvSpPr>
            <p:cNvPr id="64" name="TextBox 63">
              <a:extLst>
                <a:ext uri="{FF2B5EF4-FFF2-40B4-BE49-F238E27FC236}">
                  <a16:creationId xmlns:a16="http://schemas.microsoft.com/office/drawing/2014/main" id="{E65CB5F4-783E-4194-A8B8-8DDECC442EDA}"/>
                </a:ext>
              </a:extLst>
            </p:cNvPr>
            <p:cNvSpPr txBox="1"/>
            <p:nvPr/>
          </p:nvSpPr>
          <p:spPr bwMode="gray">
            <a:xfrm>
              <a:off x="4725443" y="1214743"/>
              <a:ext cx="671252" cy="246221"/>
            </a:xfrm>
            <a:prstGeom prst="rect">
              <a:avLst/>
            </a:prstGeom>
            <a:noFill/>
          </p:spPr>
          <p:txBody>
            <a:bodyPr wrap="square" lIns="0" tIns="0" rIns="0" bIns="0" rtlCol="0">
              <a:spAutoFit/>
            </a:bodyPr>
            <a:lstStyle/>
            <a:p>
              <a:r>
                <a:rPr lang="en-US" sz="1600" dirty="0">
                  <a:solidFill>
                    <a:schemeClr val="accent5"/>
                  </a:solidFill>
                  <a:latin typeface="+mj-lt"/>
                </a:rPr>
                <a:t>+113K</a:t>
              </a:r>
            </a:p>
          </p:txBody>
        </p:sp>
      </p:grpSp>
      <p:grpSp>
        <p:nvGrpSpPr>
          <p:cNvPr id="65" name="Group 64">
            <a:extLst>
              <a:ext uri="{FF2B5EF4-FFF2-40B4-BE49-F238E27FC236}">
                <a16:creationId xmlns:a16="http://schemas.microsoft.com/office/drawing/2014/main" id="{44715487-76BA-4EF1-B296-AA5EEF50E389}"/>
              </a:ext>
            </a:extLst>
          </p:cNvPr>
          <p:cNvGrpSpPr/>
          <p:nvPr/>
        </p:nvGrpSpPr>
        <p:grpSpPr>
          <a:xfrm>
            <a:off x="5273117" y="3465415"/>
            <a:ext cx="1095343" cy="545936"/>
            <a:chOff x="4725443" y="1214743"/>
            <a:chExt cx="1139632" cy="545936"/>
          </a:xfrm>
        </p:grpSpPr>
        <p:sp>
          <p:nvSpPr>
            <p:cNvPr id="66" name="TextBox 65">
              <a:extLst>
                <a:ext uri="{FF2B5EF4-FFF2-40B4-BE49-F238E27FC236}">
                  <a16:creationId xmlns:a16="http://schemas.microsoft.com/office/drawing/2014/main" id="{0C3A9B6F-C4E0-4E88-89C4-B060B5A97E4A}"/>
                </a:ext>
              </a:extLst>
            </p:cNvPr>
            <p:cNvSpPr txBox="1"/>
            <p:nvPr/>
          </p:nvSpPr>
          <p:spPr bwMode="gray">
            <a:xfrm>
              <a:off x="4734421" y="1437514"/>
              <a:ext cx="1130654" cy="323165"/>
            </a:xfrm>
            <a:prstGeom prst="rect">
              <a:avLst/>
            </a:prstGeom>
            <a:noFill/>
          </p:spPr>
          <p:txBody>
            <a:bodyPr wrap="square" lIns="0" tIns="0" rIns="0" bIns="0" rtlCol="0">
              <a:spAutoFit/>
            </a:bodyPr>
            <a:lstStyle/>
            <a:p>
              <a:pPr>
                <a:spcBef>
                  <a:spcPts val="500"/>
                </a:spcBef>
              </a:pPr>
              <a:r>
                <a:rPr lang="en-US" sz="700" b="1" dirty="0"/>
                <a:t>Decrease from Declining Fields</a:t>
              </a:r>
            </a:p>
            <a:p>
              <a:r>
                <a:rPr lang="en-US" sz="700" i="1" dirty="0"/>
                <a:t>2013-2018</a:t>
              </a:r>
            </a:p>
          </p:txBody>
        </p:sp>
        <p:sp>
          <p:nvSpPr>
            <p:cNvPr id="67" name="TextBox 66">
              <a:extLst>
                <a:ext uri="{FF2B5EF4-FFF2-40B4-BE49-F238E27FC236}">
                  <a16:creationId xmlns:a16="http://schemas.microsoft.com/office/drawing/2014/main" id="{F24537F1-40A4-4446-9186-5E2933F75128}"/>
                </a:ext>
              </a:extLst>
            </p:cNvPr>
            <p:cNvSpPr txBox="1"/>
            <p:nvPr/>
          </p:nvSpPr>
          <p:spPr bwMode="gray">
            <a:xfrm>
              <a:off x="4725443" y="1214743"/>
              <a:ext cx="671252" cy="246221"/>
            </a:xfrm>
            <a:prstGeom prst="rect">
              <a:avLst/>
            </a:prstGeom>
            <a:noFill/>
          </p:spPr>
          <p:txBody>
            <a:bodyPr wrap="square" lIns="0" tIns="0" rIns="0" bIns="0" rtlCol="0">
              <a:spAutoFit/>
            </a:bodyPr>
            <a:lstStyle/>
            <a:p>
              <a:r>
                <a:rPr lang="en-US" sz="1600" dirty="0">
                  <a:solidFill>
                    <a:schemeClr val="accent5"/>
                  </a:solidFill>
                  <a:latin typeface="+mj-lt"/>
                </a:rPr>
                <a:t>-44K</a:t>
              </a:r>
            </a:p>
          </p:txBody>
        </p:sp>
      </p:grpSp>
      <p:sp>
        <p:nvSpPr>
          <p:cNvPr id="36" name="TextBox 35">
            <a:extLst>
              <a:ext uri="{FF2B5EF4-FFF2-40B4-BE49-F238E27FC236}">
                <a16:creationId xmlns:a16="http://schemas.microsoft.com/office/drawing/2014/main" id="{195C6FB5-B45D-409C-AF24-17F06F54CE49}"/>
              </a:ext>
            </a:extLst>
          </p:cNvPr>
          <p:cNvSpPr txBox="1"/>
          <p:nvPr/>
        </p:nvSpPr>
        <p:spPr bwMode="gray">
          <a:xfrm>
            <a:off x="1671325" y="3354690"/>
            <a:ext cx="962830" cy="198374"/>
          </a:xfrm>
          <a:prstGeom prst="rect">
            <a:avLst/>
          </a:prstGeom>
          <a:noFill/>
        </p:spPr>
        <p:txBody>
          <a:bodyPr wrap="square" lIns="0" tIns="0" rIns="0" bIns="0" rtlCol="0">
            <a:noAutofit/>
          </a:bodyPr>
          <a:lstStyle/>
          <a:p>
            <a:r>
              <a:rPr lang="en-US" sz="700" b="1" dirty="0"/>
              <a:t>Public Admin.</a:t>
            </a:r>
          </a:p>
          <a:p>
            <a:r>
              <a:rPr lang="en-US" sz="700" dirty="0"/>
              <a:t>+3,000</a:t>
            </a:r>
          </a:p>
        </p:txBody>
      </p:sp>
      <p:grpSp>
        <p:nvGrpSpPr>
          <p:cNvPr id="37" name="Group 36">
            <a:extLst>
              <a:ext uri="{FF2B5EF4-FFF2-40B4-BE49-F238E27FC236}">
                <a16:creationId xmlns:a16="http://schemas.microsoft.com/office/drawing/2014/main" id="{600967AE-8224-487F-9A52-24EA696B4475}"/>
              </a:ext>
            </a:extLst>
          </p:cNvPr>
          <p:cNvGrpSpPr/>
          <p:nvPr/>
        </p:nvGrpSpPr>
        <p:grpSpPr>
          <a:xfrm>
            <a:off x="3753511" y="1160269"/>
            <a:ext cx="929188" cy="564871"/>
            <a:chOff x="3811697" y="1113429"/>
            <a:chExt cx="929188" cy="564871"/>
          </a:xfrm>
        </p:grpSpPr>
        <p:sp>
          <p:nvSpPr>
            <p:cNvPr id="38" name="TextBox 37">
              <a:extLst>
                <a:ext uri="{FF2B5EF4-FFF2-40B4-BE49-F238E27FC236}">
                  <a16:creationId xmlns:a16="http://schemas.microsoft.com/office/drawing/2014/main" id="{749255C4-889B-452C-8B21-2B493DD84E98}"/>
                </a:ext>
              </a:extLst>
            </p:cNvPr>
            <p:cNvSpPr txBox="1"/>
            <p:nvPr/>
          </p:nvSpPr>
          <p:spPr>
            <a:xfrm>
              <a:off x="3845708" y="1113429"/>
              <a:ext cx="833015" cy="107722"/>
            </a:xfrm>
            <a:prstGeom prst="rect">
              <a:avLst/>
            </a:prstGeom>
            <a:noFill/>
          </p:spPr>
          <p:txBody>
            <a:bodyPr wrap="square" lIns="0" tIns="0" rIns="0" bIns="0" rtlCol="0">
              <a:spAutoFit/>
            </a:bodyPr>
            <a:lstStyle/>
            <a:p>
              <a:pPr>
                <a:spcBef>
                  <a:spcPts val="500"/>
                </a:spcBef>
              </a:pPr>
              <a:r>
                <a:rPr lang="en-US" sz="700" dirty="0"/>
                <a:t>Legend</a:t>
              </a:r>
            </a:p>
          </p:txBody>
        </p:sp>
        <p:grpSp>
          <p:nvGrpSpPr>
            <p:cNvPr id="39" name="Group 38">
              <a:extLst>
                <a:ext uri="{FF2B5EF4-FFF2-40B4-BE49-F238E27FC236}">
                  <a16:creationId xmlns:a16="http://schemas.microsoft.com/office/drawing/2014/main" id="{86BA72B9-0EF9-4629-82C2-941E92DD25AE}"/>
                </a:ext>
              </a:extLst>
            </p:cNvPr>
            <p:cNvGrpSpPr/>
            <p:nvPr/>
          </p:nvGrpSpPr>
          <p:grpSpPr>
            <a:xfrm>
              <a:off x="3811697" y="1298002"/>
              <a:ext cx="427036" cy="380298"/>
              <a:chOff x="3519960" y="1373619"/>
              <a:chExt cx="427036" cy="380298"/>
            </a:xfrm>
          </p:grpSpPr>
          <p:sp>
            <p:nvSpPr>
              <p:cNvPr id="43" name="Oval 42">
                <a:extLst>
                  <a:ext uri="{FF2B5EF4-FFF2-40B4-BE49-F238E27FC236}">
                    <a16:creationId xmlns:a16="http://schemas.microsoft.com/office/drawing/2014/main" id="{1A75F92C-00DC-4AB9-BA24-20DAD95F5667}"/>
                  </a:ext>
                </a:extLst>
              </p:cNvPr>
              <p:cNvSpPr/>
              <p:nvPr/>
            </p:nvSpPr>
            <p:spPr bwMode="gray">
              <a:xfrm>
                <a:off x="3605314" y="1373619"/>
                <a:ext cx="256329" cy="2563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TextBox 43">
                <a:extLst>
                  <a:ext uri="{FF2B5EF4-FFF2-40B4-BE49-F238E27FC236}">
                    <a16:creationId xmlns:a16="http://schemas.microsoft.com/office/drawing/2014/main" id="{34741E31-CA21-42AF-A77A-3C88E39BFED3}"/>
                  </a:ext>
                </a:extLst>
              </p:cNvPr>
              <p:cNvSpPr txBox="1"/>
              <p:nvPr/>
            </p:nvSpPr>
            <p:spPr>
              <a:xfrm>
                <a:off x="3519960" y="1646195"/>
                <a:ext cx="427036" cy="107722"/>
              </a:xfrm>
              <a:prstGeom prst="rect">
                <a:avLst/>
              </a:prstGeom>
              <a:noFill/>
            </p:spPr>
            <p:txBody>
              <a:bodyPr wrap="square" lIns="0" tIns="0" rIns="0" bIns="0" rtlCol="0">
                <a:spAutoFit/>
              </a:bodyPr>
              <a:lstStyle/>
              <a:p>
                <a:pPr algn="ctr">
                  <a:spcBef>
                    <a:spcPts val="500"/>
                  </a:spcBef>
                </a:pPr>
                <a:r>
                  <a:rPr lang="en-US" sz="700" i="1" dirty="0"/>
                  <a:t>Growing</a:t>
                </a:r>
              </a:p>
            </p:txBody>
          </p:sp>
        </p:grpSp>
        <p:grpSp>
          <p:nvGrpSpPr>
            <p:cNvPr id="40" name="Group 39">
              <a:extLst>
                <a:ext uri="{FF2B5EF4-FFF2-40B4-BE49-F238E27FC236}">
                  <a16:creationId xmlns:a16="http://schemas.microsoft.com/office/drawing/2014/main" id="{47163E90-9371-41F8-8BD3-8EA93D9B7225}"/>
                </a:ext>
              </a:extLst>
            </p:cNvPr>
            <p:cNvGrpSpPr/>
            <p:nvPr/>
          </p:nvGrpSpPr>
          <p:grpSpPr>
            <a:xfrm>
              <a:off x="4313849" y="1298001"/>
              <a:ext cx="427036" cy="380299"/>
              <a:chOff x="3945547" y="1373618"/>
              <a:chExt cx="427036" cy="380299"/>
            </a:xfrm>
          </p:grpSpPr>
          <p:sp>
            <p:nvSpPr>
              <p:cNvPr id="41" name="Oval 40">
                <a:extLst>
                  <a:ext uri="{FF2B5EF4-FFF2-40B4-BE49-F238E27FC236}">
                    <a16:creationId xmlns:a16="http://schemas.microsoft.com/office/drawing/2014/main" id="{6865BD51-6934-4BC6-A890-5D02A008BEC7}"/>
                  </a:ext>
                </a:extLst>
              </p:cNvPr>
              <p:cNvSpPr/>
              <p:nvPr/>
            </p:nvSpPr>
            <p:spPr bwMode="gray">
              <a:xfrm>
                <a:off x="4030901" y="1373618"/>
                <a:ext cx="256329" cy="25632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100C234B-0F8F-4026-BF28-0E4427A50EEF}"/>
                  </a:ext>
                </a:extLst>
              </p:cNvPr>
              <p:cNvSpPr txBox="1"/>
              <p:nvPr/>
            </p:nvSpPr>
            <p:spPr>
              <a:xfrm>
                <a:off x="3945547" y="1646195"/>
                <a:ext cx="427036" cy="107722"/>
              </a:xfrm>
              <a:prstGeom prst="rect">
                <a:avLst/>
              </a:prstGeom>
              <a:noFill/>
            </p:spPr>
            <p:txBody>
              <a:bodyPr wrap="square" lIns="0" tIns="0" rIns="0" bIns="0" rtlCol="0">
                <a:spAutoFit/>
              </a:bodyPr>
              <a:lstStyle/>
              <a:p>
                <a:pPr algn="ctr">
                  <a:spcBef>
                    <a:spcPts val="500"/>
                  </a:spcBef>
                </a:pPr>
                <a:r>
                  <a:rPr lang="en-US" sz="700" i="1" dirty="0"/>
                  <a:t>Declining</a:t>
                </a:r>
              </a:p>
            </p:txBody>
          </p:sp>
        </p:grpSp>
      </p:grpSp>
      <p:sp>
        <p:nvSpPr>
          <p:cNvPr id="45" name="Text Placeholder 3">
            <a:extLst>
              <a:ext uri="{FF2B5EF4-FFF2-40B4-BE49-F238E27FC236}">
                <a16:creationId xmlns:a16="http://schemas.microsoft.com/office/drawing/2014/main" id="{90AD8B4A-0608-4DF7-AFA8-98EF0ABB9336}"/>
              </a:ext>
            </a:extLst>
          </p:cNvPr>
          <p:cNvSpPr txBox="1">
            <a:spLocks/>
          </p:cNvSpPr>
          <p:nvPr/>
        </p:nvSpPr>
        <p:spPr bwMode="gray">
          <a:xfrm>
            <a:off x="5204460" y="4677490"/>
            <a:ext cx="1196340"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IPEDS, EAB analysis.</a:t>
            </a:r>
          </a:p>
        </p:txBody>
      </p:sp>
      <p:cxnSp>
        <p:nvCxnSpPr>
          <p:cNvPr id="46" name="Straight Connector 45">
            <a:extLst>
              <a:ext uri="{FF2B5EF4-FFF2-40B4-BE49-F238E27FC236}">
                <a16:creationId xmlns:a16="http://schemas.microsoft.com/office/drawing/2014/main" id="{0E7AB488-A0B3-4BB0-830F-C2353A332B1F}"/>
              </a:ext>
            </a:extLst>
          </p:cNvPr>
          <p:cNvCxnSpPr>
            <a:cxnSpLocks/>
          </p:cNvCxnSpPr>
          <p:nvPr/>
        </p:nvCxnSpPr>
        <p:spPr bwMode="gray">
          <a:xfrm>
            <a:off x="5107817" y="2630413"/>
            <a:ext cx="0" cy="162064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71D416F-047C-426D-9FDB-FCBA21BC927B}"/>
              </a:ext>
            </a:extLst>
          </p:cNvPr>
          <p:cNvSpPr txBox="1"/>
          <p:nvPr/>
        </p:nvSpPr>
        <p:spPr bwMode="gray">
          <a:xfrm>
            <a:off x="275612" y="665277"/>
            <a:ext cx="5864248" cy="153888"/>
          </a:xfrm>
          <a:prstGeom prst="rect">
            <a:avLst/>
          </a:prstGeom>
          <a:noFill/>
        </p:spPr>
        <p:txBody>
          <a:bodyPr wrap="square" lIns="0" tIns="0" rIns="0" bIns="0" rtlCol="0">
            <a:spAutoFit/>
          </a:bodyPr>
          <a:lstStyle/>
          <a:p>
            <a:r>
              <a:rPr lang="en-US" sz="1000" i="1" dirty="0"/>
              <a:t>Change in Master’s and Professional Doctorate Conferrals by Field (2-Digit CIP) 2013-2018</a:t>
            </a:r>
          </a:p>
        </p:txBody>
      </p:sp>
    </p:spTree>
    <p:custDataLst>
      <p:tags r:id="rId1"/>
    </p:custDataLst>
    <p:extLst>
      <p:ext uri="{BB962C8B-B14F-4D97-AF65-F5344CB8AC3E}">
        <p14:creationId xmlns:p14="http://schemas.microsoft.com/office/powerpoint/2010/main" val="177925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197">
            <a:extLst>
              <a:ext uri="{FF2B5EF4-FFF2-40B4-BE49-F238E27FC236}">
                <a16:creationId xmlns:a16="http://schemas.microsoft.com/office/drawing/2014/main" id="{2028E985-A739-4710-BF5B-7DBD2AA0B68F}"/>
              </a:ext>
            </a:extLst>
          </p:cNvPr>
          <p:cNvGrpSpPr/>
          <p:nvPr/>
        </p:nvGrpSpPr>
        <p:grpSpPr bwMode="gray">
          <a:xfrm>
            <a:off x="-68374" y="857460"/>
            <a:ext cx="6537547" cy="4116553"/>
            <a:chOff x="570714" y="1144588"/>
            <a:chExt cx="5049810" cy="3179762"/>
          </a:xfrm>
          <a:solidFill>
            <a:schemeClr val="bg1"/>
          </a:solidFill>
        </p:grpSpPr>
        <p:sp>
          <p:nvSpPr>
            <p:cNvPr id="203" name="Freeform 20">
              <a:extLst>
                <a:ext uri="{FF2B5EF4-FFF2-40B4-BE49-F238E27FC236}">
                  <a16:creationId xmlns:a16="http://schemas.microsoft.com/office/drawing/2014/main" id="{4E80BA5E-4EA8-49A4-94FC-8D323C17BA35}"/>
                </a:ext>
              </a:extLst>
            </p:cNvPr>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04" name="Freeform 28">
              <a:extLst>
                <a:ext uri="{FF2B5EF4-FFF2-40B4-BE49-F238E27FC236}">
                  <a16:creationId xmlns:a16="http://schemas.microsoft.com/office/drawing/2014/main" id="{0DCAF819-DE79-4642-B047-0D03BD889CB6}"/>
                </a:ext>
              </a:extLst>
            </p:cNvPr>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05" name="Freeform 29">
              <a:extLst>
                <a:ext uri="{FF2B5EF4-FFF2-40B4-BE49-F238E27FC236}">
                  <a16:creationId xmlns:a16="http://schemas.microsoft.com/office/drawing/2014/main" id="{9FA66F6B-0B76-473D-86AF-3F5C5D40A3E2}"/>
                </a:ext>
              </a:extLst>
            </p:cNvPr>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06" name="Freeform 30">
              <a:extLst>
                <a:ext uri="{FF2B5EF4-FFF2-40B4-BE49-F238E27FC236}">
                  <a16:creationId xmlns:a16="http://schemas.microsoft.com/office/drawing/2014/main" id="{9F661FFA-5B1D-49B8-A247-49A1B53A88A1}"/>
                </a:ext>
              </a:extLst>
            </p:cNvPr>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07" name="Freeform 31">
              <a:extLst>
                <a:ext uri="{FF2B5EF4-FFF2-40B4-BE49-F238E27FC236}">
                  <a16:creationId xmlns:a16="http://schemas.microsoft.com/office/drawing/2014/main" id="{3248176E-1BD4-4722-9184-78E2DE4BBC7F}"/>
                </a:ext>
              </a:extLst>
            </p:cNvPr>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08" name="Freeform 32">
              <a:extLst>
                <a:ext uri="{FF2B5EF4-FFF2-40B4-BE49-F238E27FC236}">
                  <a16:creationId xmlns:a16="http://schemas.microsoft.com/office/drawing/2014/main" id="{34964BDA-C142-4E5A-842A-DDC7A1D9CA3A}"/>
                </a:ext>
              </a:extLst>
            </p:cNvPr>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09" name="Freeform 33">
              <a:extLst>
                <a:ext uri="{FF2B5EF4-FFF2-40B4-BE49-F238E27FC236}">
                  <a16:creationId xmlns:a16="http://schemas.microsoft.com/office/drawing/2014/main" id="{240283B9-A54D-4C7B-87DE-E914424A7B1D}"/>
                </a:ext>
              </a:extLst>
            </p:cNvPr>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0" name="Freeform 34">
              <a:extLst>
                <a:ext uri="{FF2B5EF4-FFF2-40B4-BE49-F238E27FC236}">
                  <a16:creationId xmlns:a16="http://schemas.microsoft.com/office/drawing/2014/main" id="{C964EC8E-CC29-4894-B339-F9211A009C5C}"/>
                </a:ext>
              </a:extLst>
            </p:cNvPr>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1" name="Freeform 35">
              <a:extLst>
                <a:ext uri="{FF2B5EF4-FFF2-40B4-BE49-F238E27FC236}">
                  <a16:creationId xmlns:a16="http://schemas.microsoft.com/office/drawing/2014/main" id="{3394B684-B947-41A8-86CB-237A7AF4BA48}"/>
                </a:ext>
              </a:extLst>
            </p:cNvPr>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6350">
              <a:solidFill>
                <a:schemeClr val="bg2">
                  <a:alpha val="75000"/>
                </a:schemeClr>
              </a:solidFill>
              <a:round/>
              <a:headEnd/>
              <a:tailEnd/>
            </a:ln>
          </p:spPr>
          <p:txBody>
            <a:bodyPr/>
            <a:lstStyle/>
            <a:p>
              <a:endParaRPr lang="en-US" dirty="0">
                <a:latin typeface="+mj-lt"/>
              </a:endParaRPr>
            </a:p>
          </p:txBody>
        </p:sp>
        <p:grpSp>
          <p:nvGrpSpPr>
            <p:cNvPr id="212" name="Group 111">
              <a:extLst>
                <a:ext uri="{FF2B5EF4-FFF2-40B4-BE49-F238E27FC236}">
                  <a16:creationId xmlns:a16="http://schemas.microsoft.com/office/drawing/2014/main" id="{E2E221B3-7955-4AF1-BEDE-F9871CF2FB94}"/>
                </a:ext>
              </a:extLst>
            </p:cNvPr>
            <p:cNvGrpSpPr/>
            <p:nvPr/>
          </p:nvGrpSpPr>
          <p:grpSpPr bwMode="gray">
            <a:xfrm>
              <a:off x="4014563" y="3578865"/>
              <a:ext cx="877041" cy="745485"/>
              <a:chOff x="4014563" y="3578865"/>
              <a:chExt cx="877041" cy="745485"/>
            </a:xfrm>
            <a:grpFill/>
          </p:grpSpPr>
          <p:sp>
            <p:nvSpPr>
              <p:cNvPr id="266" name="Freeform 36">
                <a:extLst>
                  <a:ext uri="{FF2B5EF4-FFF2-40B4-BE49-F238E27FC236}">
                    <a16:creationId xmlns:a16="http://schemas.microsoft.com/office/drawing/2014/main" id="{22339ED6-3F2C-415A-8BA7-A26C76DF934A}"/>
                  </a:ext>
                </a:extLst>
              </p:cNvPr>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67" name="Freeform 37">
                <a:extLst>
                  <a:ext uri="{FF2B5EF4-FFF2-40B4-BE49-F238E27FC236}">
                    <a16:creationId xmlns:a16="http://schemas.microsoft.com/office/drawing/2014/main" id="{8D34B092-E47D-46E4-BE73-F5D7FBAEFCDE}"/>
                  </a:ext>
                </a:extLst>
              </p:cNvPr>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68" name="Freeform 38">
                <a:extLst>
                  <a:ext uri="{FF2B5EF4-FFF2-40B4-BE49-F238E27FC236}">
                    <a16:creationId xmlns:a16="http://schemas.microsoft.com/office/drawing/2014/main" id="{E3D2D1FE-41D1-4935-BA01-C03F325EFC16}"/>
                  </a:ext>
                </a:extLst>
              </p:cNvPr>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69" name="Freeform 39">
                <a:extLst>
                  <a:ext uri="{FF2B5EF4-FFF2-40B4-BE49-F238E27FC236}">
                    <a16:creationId xmlns:a16="http://schemas.microsoft.com/office/drawing/2014/main" id="{9E242767-FB69-4F28-899E-360F117B0118}"/>
                  </a:ext>
                </a:extLst>
              </p:cNvPr>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6350">
                <a:solidFill>
                  <a:schemeClr val="bg2">
                    <a:alpha val="75000"/>
                  </a:schemeClr>
                </a:solidFill>
                <a:round/>
                <a:headEnd/>
                <a:tailEnd/>
              </a:ln>
            </p:spPr>
            <p:txBody>
              <a:bodyPr/>
              <a:lstStyle/>
              <a:p>
                <a:endParaRPr lang="en-US" dirty="0">
                  <a:latin typeface="+mj-lt"/>
                </a:endParaRPr>
              </a:p>
            </p:txBody>
          </p:sp>
        </p:grpSp>
        <p:sp>
          <p:nvSpPr>
            <p:cNvPr id="213" name="Freeform 40">
              <a:extLst>
                <a:ext uri="{FF2B5EF4-FFF2-40B4-BE49-F238E27FC236}">
                  <a16:creationId xmlns:a16="http://schemas.microsoft.com/office/drawing/2014/main" id="{C64B0ACE-A534-454E-A2D3-2A3298BCD37C}"/>
                </a:ext>
              </a:extLst>
            </p:cNvPr>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4" name="Freeform 47">
              <a:extLst>
                <a:ext uri="{FF2B5EF4-FFF2-40B4-BE49-F238E27FC236}">
                  <a16:creationId xmlns:a16="http://schemas.microsoft.com/office/drawing/2014/main" id="{B3A99958-56EF-4ECD-9CEC-FC04C7DEFC48}"/>
                </a:ext>
              </a:extLst>
            </p:cNvPr>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5" name="Freeform 48">
              <a:extLst>
                <a:ext uri="{FF2B5EF4-FFF2-40B4-BE49-F238E27FC236}">
                  <a16:creationId xmlns:a16="http://schemas.microsoft.com/office/drawing/2014/main" id="{093D28BB-B324-4550-99F3-FCEB1E216E74}"/>
                </a:ext>
              </a:extLst>
            </p:cNvPr>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6" name="Freeform 49">
              <a:extLst>
                <a:ext uri="{FF2B5EF4-FFF2-40B4-BE49-F238E27FC236}">
                  <a16:creationId xmlns:a16="http://schemas.microsoft.com/office/drawing/2014/main" id="{47573C03-091D-4400-8F7B-FDEB8FB853F3}"/>
                </a:ext>
              </a:extLst>
            </p:cNvPr>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7" name="Freeform 50">
              <a:extLst>
                <a:ext uri="{FF2B5EF4-FFF2-40B4-BE49-F238E27FC236}">
                  <a16:creationId xmlns:a16="http://schemas.microsoft.com/office/drawing/2014/main" id="{B0788483-55F4-460C-958C-E012718E3C77}"/>
                </a:ext>
              </a:extLst>
            </p:cNvPr>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8" name="Freeform 51">
              <a:extLst>
                <a:ext uri="{FF2B5EF4-FFF2-40B4-BE49-F238E27FC236}">
                  <a16:creationId xmlns:a16="http://schemas.microsoft.com/office/drawing/2014/main" id="{CAA23A2B-4460-49C7-AD6B-BBAFB530C440}"/>
                </a:ext>
              </a:extLst>
            </p:cNvPr>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19" name="Freeform 52">
              <a:extLst>
                <a:ext uri="{FF2B5EF4-FFF2-40B4-BE49-F238E27FC236}">
                  <a16:creationId xmlns:a16="http://schemas.microsoft.com/office/drawing/2014/main" id="{FCA301D7-2963-49E5-B7FC-D35FC8207097}"/>
                </a:ext>
              </a:extLst>
            </p:cNvPr>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20" name="Freeform 53">
              <a:extLst>
                <a:ext uri="{FF2B5EF4-FFF2-40B4-BE49-F238E27FC236}">
                  <a16:creationId xmlns:a16="http://schemas.microsoft.com/office/drawing/2014/main" id="{2675A2F8-53D9-4A78-9CA0-406707EBD7DD}"/>
                </a:ext>
              </a:extLst>
            </p:cNvPr>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21" name="Freeform 54">
              <a:extLst>
                <a:ext uri="{FF2B5EF4-FFF2-40B4-BE49-F238E27FC236}">
                  <a16:creationId xmlns:a16="http://schemas.microsoft.com/office/drawing/2014/main" id="{BF7FB1E3-AE83-4478-BD75-3F857CB2C474}"/>
                </a:ext>
              </a:extLst>
            </p:cNvPr>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22" name="Freeform 55">
              <a:extLst>
                <a:ext uri="{FF2B5EF4-FFF2-40B4-BE49-F238E27FC236}">
                  <a16:creationId xmlns:a16="http://schemas.microsoft.com/office/drawing/2014/main" id="{1B95C2A6-3F8E-4AE2-B282-1CE1012BB155}"/>
                </a:ext>
              </a:extLst>
            </p:cNvPr>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6350">
              <a:solidFill>
                <a:schemeClr val="bg2">
                  <a:alpha val="75000"/>
                </a:schemeClr>
              </a:solidFill>
              <a:round/>
              <a:headEnd/>
              <a:tailEnd/>
            </a:ln>
          </p:spPr>
          <p:txBody>
            <a:bodyPr/>
            <a:lstStyle/>
            <a:p>
              <a:endParaRPr lang="en-US" dirty="0">
                <a:latin typeface="+mj-lt"/>
              </a:endParaRPr>
            </a:p>
          </p:txBody>
        </p:sp>
        <p:grpSp>
          <p:nvGrpSpPr>
            <p:cNvPr id="223" name="Group 194">
              <a:extLst>
                <a:ext uri="{FF2B5EF4-FFF2-40B4-BE49-F238E27FC236}">
                  <a16:creationId xmlns:a16="http://schemas.microsoft.com/office/drawing/2014/main" id="{6E1901B8-5D07-41E4-82EA-0EC3C9CC9677}"/>
                </a:ext>
              </a:extLst>
            </p:cNvPr>
            <p:cNvGrpSpPr/>
            <p:nvPr/>
          </p:nvGrpSpPr>
          <p:grpSpPr bwMode="gray">
            <a:xfrm>
              <a:off x="5156666" y="1921257"/>
              <a:ext cx="336199" cy="183204"/>
              <a:chOff x="5156666" y="1921257"/>
              <a:chExt cx="336199" cy="183204"/>
            </a:xfrm>
            <a:grpFill/>
          </p:grpSpPr>
          <p:sp>
            <p:nvSpPr>
              <p:cNvPr id="263" name="Freeform 56">
                <a:extLst>
                  <a:ext uri="{FF2B5EF4-FFF2-40B4-BE49-F238E27FC236}">
                    <a16:creationId xmlns:a16="http://schemas.microsoft.com/office/drawing/2014/main" id="{1CB982F9-A1E7-4640-B892-47C86B38AF4C}"/>
                  </a:ext>
                </a:extLst>
              </p:cNvPr>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64" name="Freeform 57">
                <a:extLst>
                  <a:ext uri="{FF2B5EF4-FFF2-40B4-BE49-F238E27FC236}">
                    <a16:creationId xmlns:a16="http://schemas.microsoft.com/office/drawing/2014/main" id="{5CAC5375-6D86-4F9A-BD20-26E980D67501}"/>
                  </a:ext>
                </a:extLst>
              </p:cNvPr>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65" name="Freeform 58">
                <a:extLst>
                  <a:ext uri="{FF2B5EF4-FFF2-40B4-BE49-F238E27FC236}">
                    <a16:creationId xmlns:a16="http://schemas.microsoft.com/office/drawing/2014/main" id="{4D33D532-0126-4AAA-BC31-E85EDF589C8B}"/>
                  </a:ext>
                </a:extLst>
              </p:cNvPr>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6350">
                <a:solidFill>
                  <a:schemeClr val="bg2">
                    <a:alpha val="75000"/>
                  </a:schemeClr>
                </a:solidFill>
                <a:round/>
                <a:headEnd/>
                <a:tailEnd/>
              </a:ln>
            </p:spPr>
            <p:txBody>
              <a:bodyPr/>
              <a:lstStyle/>
              <a:p>
                <a:endParaRPr lang="en-US" dirty="0">
                  <a:latin typeface="+mj-lt"/>
                </a:endParaRPr>
              </a:p>
            </p:txBody>
          </p:sp>
        </p:grpSp>
        <p:grpSp>
          <p:nvGrpSpPr>
            <p:cNvPr id="224" name="Group 193">
              <a:extLst>
                <a:ext uri="{FF2B5EF4-FFF2-40B4-BE49-F238E27FC236}">
                  <a16:creationId xmlns:a16="http://schemas.microsoft.com/office/drawing/2014/main" id="{2812F41E-012B-4FC6-8CA1-A9E3A33F1C3F}"/>
                </a:ext>
              </a:extLst>
            </p:cNvPr>
            <p:cNvGrpSpPr/>
            <p:nvPr/>
          </p:nvGrpSpPr>
          <p:grpSpPr bwMode="gray">
            <a:xfrm>
              <a:off x="3620869" y="1617216"/>
              <a:ext cx="727944" cy="685067"/>
              <a:chOff x="3620869" y="1617216"/>
              <a:chExt cx="727944" cy="685067"/>
            </a:xfrm>
            <a:grpFill/>
          </p:grpSpPr>
          <p:sp>
            <p:nvSpPr>
              <p:cNvPr id="261" name="Freeform 59">
                <a:extLst>
                  <a:ext uri="{FF2B5EF4-FFF2-40B4-BE49-F238E27FC236}">
                    <a16:creationId xmlns:a16="http://schemas.microsoft.com/office/drawing/2014/main" id="{064B38FC-32AD-457E-A71F-21A390CEBFD7}"/>
                  </a:ext>
                </a:extLst>
              </p:cNvPr>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62" name="Freeform 60">
                <a:extLst>
                  <a:ext uri="{FF2B5EF4-FFF2-40B4-BE49-F238E27FC236}">
                    <a16:creationId xmlns:a16="http://schemas.microsoft.com/office/drawing/2014/main" id="{ACB6DECF-684F-47A8-9D11-25E11686E542}"/>
                  </a:ext>
                </a:extLst>
              </p:cNvPr>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6350">
                <a:solidFill>
                  <a:schemeClr val="bg2">
                    <a:alpha val="75000"/>
                  </a:schemeClr>
                </a:solidFill>
                <a:round/>
                <a:headEnd/>
                <a:tailEnd/>
              </a:ln>
            </p:spPr>
            <p:txBody>
              <a:bodyPr/>
              <a:lstStyle/>
              <a:p>
                <a:endParaRPr lang="en-US" dirty="0">
                  <a:latin typeface="+mj-lt"/>
                </a:endParaRPr>
              </a:p>
            </p:txBody>
          </p:sp>
        </p:grpSp>
        <p:sp>
          <p:nvSpPr>
            <p:cNvPr id="225" name="Freeform 61">
              <a:extLst>
                <a:ext uri="{FF2B5EF4-FFF2-40B4-BE49-F238E27FC236}">
                  <a16:creationId xmlns:a16="http://schemas.microsoft.com/office/drawing/2014/main" id="{96DDD405-9580-45E4-9C71-D4E9C0496DA7}"/>
                </a:ext>
              </a:extLst>
            </p:cNvPr>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26" name="Freeform 62">
              <a:extLst>
                <a:ext uri="{FF2B5EF4-FFF2-40B4-BE49-F238E27FC236}">
                  <a16:creationId xmlns:a16="http://schemas.microsoft.com/office/drawing/2014/main" id="{EC411F3D-6F42-4BA2-847B-B168EAD4236F}"/>
                </a:ext>
              </a:extLst>
            </p:cNvPr>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27" name="Freeform 63">
              <a:extLst>
                <a:ext uri="{FF2B5EF4-FFF2-40B4-BE49-F238E27FC236}">
                  <a16:creationId xmlns:a16="http://schemas.microsoft.com/office/drawing/2014/main" id="{55B2E4DC-623D-40F9-987C-F0FFAD99E75F}"/>
                </a:ext>
              </a:extLst>
            </p:cNvPr>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28" name="Freeform 64">
              <a:extLst>
                <a:ext uri="{FF2B5EF4-FFF2-40B4-BE49-F238E27FC236}">
                  <a16:creationId xmlns:a16="http://schemas.microsoft.com/office/drawing/2014/main" id="{6118E89F-4633-4981-9FCE-A8D514DBF8D1}"/>
                </a:ext>
              </a:extLst>
            </p:cNvPr>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29" name="Freeform 65">
              <a:extLst>
                <a:ext uri="{FF2B5EF4-FFF2-40B4-BE49-F238E27FC236}">
                  <a16:creationId xmlns:a16="http://schemas.microsoft.com/office/drawing/2014/main" id="{47AE7337-3E4E-4052-9BAE-41833B06C829}"/>
                </a:ext>
              </a:extLst>
            </p:cNvPr>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0" name="Freeform 66">
              <a:extLst>
                <a:ext uri="{FF2B5EF4-FFF2-40B4-BE49-F238E27FC236}">
                  <a16:creationId xmlns:a16="http://schemas.microsoft.com/office/drawing/2014/main" id="{3FADB886-B341-43D3-8D35-A52CB533FA39}"/>
                </a:ext>
              </a:extLst>
            </p:cNvPr>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1" name="Freeform 67">
              <a:extLst>
                <a:ext uri="{FF2B5EF4-FFF2-40B4-BE49-F238E27FC236}">
                  <a16:creationId xmlns:a16="http://schemas.microsoft.com/office/drawing/2014/main" id="{AAA2A5FE-82D3-4C2B-8A1C-8888582572CF}"/>
                </a:ext>
              </a:extLst>
            </p:cNvPr>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2" name="Freeform 68">
              <a:extLst>
                <a:ext uri="{FF2B5EF4-FFF2-40B4-BE49-F238E27FC236}">
                  <a16:creationId xmlns:a16="http://schemas.microsoft.com/office/drawing/2014/main" id="{D8B53892-FA06-4419-B2A3-B7A9C54C7DAC}"/>
                </a:ext>
              </a:extLst>
            </p:cNvPr>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3" name="Freeform 69">
              <a:extLst>
                <a:ext uri="{FF2B5EF4-FFF2-40B4-BE49-F238E27FC236}">
                  <a16:creationId xmlns:a16="http://schemas.microsoft.com/office/drawing/2014/main" id="{73E27E55-C26D-483A-8AD6-00959920771B}"/>
                </a:ext>
              </a:extLst>
            </p:cNvPr>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4" name="Freeform 71">
              <a:extLst>
                <a:ext uri="{FF2B5EF4-FFF2-40B4-BE49-F238E27FC236}">
                  <a16:creationId xmlns:a16="http://schemas.microsoft.com/office/drawing/2014/main" id="{8E748DA2-F5C8-47F2-9E4D-2CB67BB3471B}"/>
                </a:ext>
              </a:extLst>
            </p:cNvPr>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6350">
              <a:solidFill>
                <a:schemeClr val="bg2">
                  <a:alpha val="75000"/>
                </a:schemeClr>
              </a:solidFill>
              <a:round/>
              <a:headEnd/>
              <a:tailEnd/>
            </a:ln>
          </p:spPr>
          <p:txBody>
            <a:bodyPr/>
            <a:lstStyle/>
            <a:p>
              <a:endParaRPr lang="en-US" dirty="0">
                <a:latin typeface="+mj-lt"/>
              </a:endParaRPr>
            </a:p>
          </p:txBody>
        </p:sp>
        <p:grpSp>
          <p:nvGrpSpPr>
            <p:cNvPr id="235" name="Group 195">
              <a:extLst>
                <a:ext uri="{FF2B5EF4-FFF2-40B4-BE49-F238E27FC236}">
                  <a16:creationId xmlns:a16="http://schemas.microsoft.com/office/drawing/2014/main" id="{19376E6C-B59F-4857-9E4B-7F023C273C7E}"/>
                </a:ext>
              </a:extLst>
            </p:cNvPr>
            <p:cNvGrpSpPr/>
            <p:nvPr/>
          </p:nvGrpSpPr>
          <p:grpSpPr bwMode="gray">
            <a:xfrm>
              <a:off x="4599257" y="1719537"/>
              <a:ext cx="729893" cy="542791"/>
              <a:chOff x="4599257" y="1719537"/>
              <a:chExt cx="729893" cy="542791"/>
            </a:xfrm>
            <a:grpFill/>
          </p:grpSpPr>
          <p:sp>
            <p:nvSpPr>
              <p:cNvPr id="259" name="Freeform 70">
                <a:extLst>
                  <a:ext uri="{FF2B5EF4-FFF2-40B4-BE49-F238E27FC236}">
                    <a16:creationId xmlns:a16="http://schemas.microsoft.com/office/drawing/2014/main" id="{D20DE32D-D418-4B14-A1D5-0A9A311B2224}"/>
                  </a:ext>
                </a:extLst>
              </p:cNvPr>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60" name="Freeform 72">
                <a:extLst>
                  <a:ext uri="{FF2B5EF4-FFF2-40B4-BE49-F238E27FC236}">
                    <a16:creationId xmlns:a16="http://schemas.microsoft.com/office/drawing/2014/main" id="{25652185-65C8-4E43-9B0A-C0FB2773AB87}"/>
                  </a:ext>
                </a:extLst>
              </p:cNvPr>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6350">
                <a:solidFill>
                  <a:schemeClr val="bg2">
                    <a:alpha val="75000"/>
                  </a:schemeClr>
                </a:solidFill>
                <a:round/>
                <a:headEnd/>
                <a:tailEnd/>
              </a:ln>
            </p:spPr>
            <p:txBody>
              <a:bodyPr/>
              <a:lstStyle/>
              <a:p>
                <a:endParaRPr lang="en-US" dirty="0">
                  <a:latin typeface="+mj-lt"/>
                </a:endParaRPr>
              </a:p>
            </p:txBody>
          </p:sp>
        </p:grpSp>
        <p:sp>
          <p:nvSpPr>
            <p:cNvPr id="236" name="Freeform 73">
              <a:extLst>
                <a:ext uri="{FF2B5EF4-FFF2-40B4-BE49-F238E27FC236}">
                  <a16:creationId xmlns:a16="http://schemas.microsoft.com/office/drawing/2014/main" id="{CAA6D690-A8C1-4262-8DA6-FD5D4D09675C}"/>
                </a:ext>
              </a:extLst>
            </p:cNvPr>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7" name="Freeform 74">
              <a:extLst>
                <a:ext uri="{FF2B5EF4-FFF2-40B4-BE49-F238E27FC236}">
                  <a16:creationId xmlns:a16="http://schemas.microsoft.com/office/drawing/2014/main" id="{048639A7-88E4-48F0-BCCB-66A139483835}"/>
                </a:ext>
              </a:extLst>
            </p:cNvPr>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8" name="Freeform 75">
              <a:extLst>
                <a:ext uri="{FF2B5EF4-FFF2-40B4-BE49-F238E27FC236}">
                  <a16:creationId xmlns:a16="http://schemas.microsoft.com/office/drawing/2014/main" id="{8F5AEE19-D8B5-4A90-957D-39D8B8A0E9A6}"/>
                </a:ext>
              </a:extLst>
            </p:cNvPr>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39" name="Freeform 76">
              <a:extLst>
                <a:ext uri="{FF2B5EF4-FFF2-40B4-BE49-F238E27FC236}">
                  <a16:creationId xmlns:a16="http://schemas.microsoft.com/office/drawing/2014/main" id="{752CBA6C-5642-40DE-A772-25E3146DBFFB}"/>
                </a:ext>
              </a:extLst>
            </p:cNvPr>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0" name="Freeform 77">
              <a:extLst>
                <a:ext uri="{FF2B5EF4-FFF2-40B4-BE49-F238E27FC236}">
                  <a16:creationId xmlns:a16="http://schemas.microsoft.com/office/drawing/2014/main" id="{D0F94404-3EBD-4026-B50C-72ED7E8261C0}"/>
                </a:ext>
              </a:extLst>
            </p:cNvPr>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1" name="Freeform 78">
              <a:extLst>
                <a:ext uri="{FF2B5EF4-FFF2-40B4-BE49-F238E27FC236}">
                  <a16:creationId xmlns:a16="http://schemas.microsoft.com/office/drawing/2014/main" id="{BF29D633-E4DC-4653-A796-34EBA6A8EA59}"/>
                </a:ext>
              </a:extLst>
            </p:cNvPr>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2" name="Freeform 79">
              <a:extLst>
                <a:ext uri="{FF2B5EF4-FFF2-40B4-BE49-F238E27FC236}">
                  <a16:creationId xmlns:a16="http://schemas.microsoft.com/office/drawing/2014/main" id="{FF1DA95B-545F-4537-9BC0-64C3E8219658}"/>
                </a:ext>
              </a:extLst>
            </p:cNvPr>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3" name="Freeform 80">
              <a:extLst>
                <a:ext uri="{FF2B5EF4-FFF2-40B4-BE49-F238E27FC236}">
                  <a16:creationId xmlns:a16="http://schemas.microsoft.com/office/drawing/2014/main" id="{09A1C2BE-49B8-4D54-B5C6-15F5DA0BCE6E}"/>
                </a:ext>
              </a:extLst>
            </p:cNvPr>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4" name="Freeform 81">
              <a:extLst>
                <a:ext uri="{FF2B5EF4-FFF2-40B4-BE49-F238E27FC236}">
                  <a16:creationId xmlns:a16="http://schemas.microsoft.com/office/drawing/2014/main" id="{F155C618-2D87-4E73-8376-BC649572A6BC}"/>
                </a:ext>
              </a:extLst>
            </p:cNvPr>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5" name="Freeform 82">
              <a:extLst>
                <a:ext uri="{FF2B5EF4-FFF2-40B4-BE49-F238E27FC236}">
                  <a16:creationId xmlns:a16="http://schemas.microsoft.com/office/drawing/2014/main" id="{703D9DCF-34A4-4FAD-832C-6D32DEFF3AA9}"/>
                </a:ext>
              </a:extLst>
            </p:cNvPr>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6" name="Freeform 83">
              <a:extLst>
                <a:ext uri="{FF2B5EF4-FFF2-40B4-BE49-F238E27FC236}">
                  <a16:creationId xmlns:a16="http://schemas.microsoft.com/office/drawing/2014/main" id="{A5899510-189B-487D-A831-A622E445838A}"/>
                </a:ext>
              </a:extLst>
            </p:cNvPr>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7" name="Freeform 84">
              <a:extLst>
                <a:ext uri="{FF2B5EF4-FFF2-40B4-BE49-F238E27FC236}">
                  <a16:creationId xmlns:a16="http://schemas.microsoft.com/office/drawing/2014/main" id="{A9F1D73D-C3C0-46EC-8514-F3103CB6175D}"/>
                </a:ext>
              </a:extLst>
            </p:cNvPr>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48" name="Freeform 85">
              <a:extLst>
                <a:ext uri="{FF2B5EF4-FFF2-40B4-BE49-F238E27FC236}">
                  <a16:creationId xmlns:a16="http://schemas.microsoft.com/office/drawing/2014/main" id="{DD5C8CDF-F0A8-47BD-99F1-E4CF2D78DC40}"/>
                </a:ext>
              </a:extLst>
            </p:cNvPr>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6350">
              <a:solidFill>
                <a:schemeClr val="bg2">
                  <a:alpha val="75000"/>
                </a:schemeClr>
              </a:solidFill>
              <a:round/>
              <a:headEnd/>
              <a:tailEnd/>
            </a:ln>
          </p:spPr>
          <p:txBody>
            <a:bodyPr/>
            <a:lstStyle/>
            <a:p>
              <a:endParaRPr lang="en-US" dirty="0">
                <a:latin typeface="+mj-lt"/>
              </a:endParaRPr>
            </a:p>
          </p:txBody>
        </p:sp>
        <p:grpSp>
          <p:nvGrpSpPr>
            <p:cNvPr id="249" name="Group 196">
              <a:extLst>
                <a:ext uri="{FF2B5EF4-FFF2-40B4-BE49-F238E27FC236}">
                  <a16:creationId xmlns:a16="http://schemas.microsoft.com/office/drawing/2014/main" id="{413E5A44-5B88-46BC-9224-391548787AAF}"/>
                </a:ext>
              </a:extLst>
            </p:cNvPr>
            <p:cNvGrpSpPr/>
            <p:nvPr/>
          </p:nvGrpSpPr>
          <p:grpSpPr bwMode="gray">
            <a:xfrm>
              <a:off x="4341017" y="2476716"/>
              <a:ext cx="756205" cy="424878"/>
              <a:chOff x="4341017" y="2476716"/>
              <a:chExt cx="756205" cy="424878"/>
            </a:xfrm>
            <a:grpFill/>
          </p:grpSpPr>
          <p:sp>
            <p:nvSpPr>
              <p:cNvPr id="257" name="Freeform 86">
                <a:extLst>
                  <a:ext uri="{FF2B5EF4-FFF2-40B4-BE49-F238E27FC236}">
                    <a16:creationId xmlns:a16="http://schemas.microsoft.com/office/drawing/2014/main" id="{822BA7FD-277B-49EE-91A6-9C855D9BC1E7}"/>
                  </a:ext>
                </a:extLst>
              </p:cNvPr>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58" name="Freeform 87">
                <a:extLst>
                  <a:ext uri="{FF2B5EF4-FFF2-40B4-BE49-F238E27FC236}">
                    <a16:creationId xmlns:a16="http://schemas.microsoft.com/office/drawing/2014/main" id="{4CF866D4-6EA3-4A9E-B1D5-83F077781485}"/>
                  </a:ext>
                </a:extLst>
              </p:cNvPr>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6350">
                <a:solidFill>
                  <a:schemeClr val="bg2">
                    <a:alpha val="75000"/>
                  </a:schemeClr>
                </a:solidFill>
                <a:round/>
                <a:headEnd/>
                <a:tailEnd/>
              </a:ln>
            </p:spPr>
            <p:txBody>
              <a:bodyPr/>
              <a:lstStyle/>
              <a:p>
                <a:endParaRPr lang="en-US" dirty="0">
                  <a:latin typeface="+mj-lt"/>
                </a:endParaRPr>
              </a:p>
            </p:txBody>
          </p:sp>
        </p:grpSp>
        <p:grpSp>
          <p:nvGrpSpPr>
            <p:cNvPr id="250" name="Group 112">
              <a:extLst>
                <a:ext uri="{FF2B5EF4-FFF2-40B4-BE49-F238E27FC236}">
                  <a16:creationId xmlns:a16="http://schemas.microsoft.com/office/drawing/2014/main" id="{2815B266-A60C-4545-B544-5EC1C4685695}"/>
                </a:ext>
              </a:extLst>
            </p:cNvPr>
            <p:cNvGrpSpPr/>
            <p:nvPr/>
          </p:nvGrpSpPr>
          <p:grpSpPr bwMode="gray">
            <a:xfrm>
              <a:off x="813361" y="1144588"/>
              <a:ext cx="646088" cy="471653"/>
              <a:chOff x="813361" y="1144588"/>
              <a:chExt cx="646088" cy="471653"/>
            </a:xfrm>
            <a:grpFill/>
          </p:grpSpPr>
          <p:sp>
            <p:nvSpPr>
              <p:cNvPr id="254" name="Freeform 88">
                <a:extLst>
                  <a:ext uri="{FF2B5EF4-FFF2-40B4-BE49-F238E27FC236}">
                    <a16:creationId xmlns:a16="http://schemas.microsoft.com/office/drawing/2014/main" id="{6FA055E4-44B8-4E52-8A79-82BC02740244}"/>
                  </a:ext>
                </a:extLst>
              </p:cNvPr>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55" name="Freeform 89">
                <a:extLst>
                  <a:ext uri="{FF2B5EF4-FFF2-40B4-BE49-F238E27FC236}">
                    <a16:creationId xmlns:a16="http://schemas.microsoft.com/office/drawing/2014/main" id="{2D09403B-2E69-4595-A571-2706DF80870D}"/>
                  </a:ext>
                </a:extLst>
              </p:cNvPr>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56" name="Freeform 90">
                <a:extLst>
                  <a:ext uri="{FF2B5EF4-FFF2-40B4-BE49-F238E27FC236}">
                    <a16:creationId xmlns:a16="http://schemas.microsoft.com/office/drawing/2014/main" id="{9D0A3B95-B3A5-4022-AE5F-F371203338A2}"/>
                  </a:ext>
                </a:extLst>
              </p:cNvPr>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6350">
                <a:solidFill>
                  <a:schemeClr val="bg2">
                    <a:alpha val="75000"/>
                  </a:schemeClr>
                </a:solidFill>
                <a:round/>
                <a:headEnd/>
                <a:tailEnd/>
              </a:ln>
            </p:spPr>
            <p:txBody>
              <a:bodyPr/>
              <a:lstStyle/>
              <a:p>
                <a:endParaRPr lang="en-US" dirty="0">
                  <a:latin typeface="+mj-lt"/>
                </a:endParaRPr>
              </a:p>
            </p:txBody>
          </p:sp>
        </p:grpSp>
        <p:sp>
          <p:nvSpPr>
            <p:cNvPr id="251" name="Freeform 91">
              <a:extLst>
                <a:ext uri="{FF2B5EF4-FFF2-40B4-BE49-F238E27FC236}">
                  <a16:creationId xmlns:a16="http://schemas.microsoft.com/office/drawing/2014/main" id="{28105624-8036-4AAF-A73F-3891317A8B66}"/>
                </a:ext>
              </a:extLst>
            </p:cNvPr>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52" name="Freeform 92">
              <a:extLst>
                <a:ext uri="{FF2B5EF4-FFF2-40B4-BE49-F238E27FC236}">
                  <a16:creationId xmlns:a16="http://schemas.microsoft.com/office/drawing/2014/main" id="{F9D5F1AC-70A7-416E-BD8D-2BCBE2A5CFC3}"/>
                </a:ext>
              </a:extLst>
            </p:cNvPr>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6350">
              <a:solidFill>
                <a:schemeClr val="bg2">
                  <a:alpha val="75000"/>
                </a:schemeClr>
              </a:solidFill>
              <a:round/>
              <a:headEnd/>
              <a:tailEnd/>
            </a:ln>
          </p:spPr>
          <p:txBody>
            <a:bodyPr/>
            <a:lstStyle/>
            <a:p>
              <a:endParaRPr lang="en-US" dirty="0">
                <a:latin typeface="+mj-lt"/>
              </a:endParaRPr>
            </a:p>
          </p:txBody>
        </p:sp>
        <p:sp>
          <p:nvSpPr>
            <p:cNvPr id="253" name="Freeform 93">
              <a:extLst>
                <a:ext uri="{FF2B5EF4-FFF2-40B4-BE49-F238E27FC236}">
                  <a16:creationId xmlns:a16="http://schemas.microsoft.com/office/drawing/2014/main" id="{D0D069A1-E431-4DA1-ACE1-A7D43E705675}"/>
                </a:ext>
              </a:extLst>
            </p:cNvPr>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6350">
              <a:solidFill>
                <a:schemeClr val="bg2">
                  <a:alpha val="75000"/>
                </a:schemeClr>
              </a:solidFill>
              <a:round/>
              <a:headEnd/>
              <a:tailEnd/>
            </a:ln>
          </p:spPr>
          <p:txBody>
            <a:bodyPr/>
            <a:lstStyle/>
            <a:p>
              <a:endParaRPr lang="en-US" dirty="0">
                <a:latin typeface="+mj-lt"/>
              </a:endParaRPr>
            </a:p>
          </p:txBody>
        </p:sp>
      </p:grpSp>
      <p:sp>
        <p:nvSpPr>
          <p:cNvPr id="5" name="Title 4"/>
          <p:cNvSpPr>
            <a:spLocks noGrp="1"/>
          </p:cNvSpPr>
          <p:nvPr>
            <p:ph type="title"/>
          </p:nvPr>
        </p:nvSpPr>
        <p:spPr>
          <a:xfrm>
            <a:off x="280194" y="309824"/>
            <a:ext cx="5486400" cy="256480"/>
          </a:xfrm>
        </p:spPr>
        <p:txBody>
          <a:bodyPr/>
          <a:lstStyle/>
          <a:p>
            <a:r>
              <a:rPr lang="en-US" dirty="0"/>
              <a:t>Contending with Both Local and National Players</a:t>
            </a:r>
          </a:p>
        </p:txBody>
      </p:sp>
      <p:grpSp>
        <p:nvGrpSpPr>
          <p:cNvPr id="10" name="Group 9">
            <a:extLst>
              <a:ext uri="{FF2B5EF4-FFF2-40B4-BE49-F238E27FC236}">
                <a16:creationId xmlns:a16="http://schemas.microsoft.com/office/drawing/2014/main" id="{0FDB7A58-4C49-41F7-A825-2B04D2E2BD25}"/>
              </a:ext>
            </a:extLst>
          </p:cNvPr>
          <p:cNvGrpSpPr/>
          <p:nvPr/>
        </p:nvGrpSpPr>
        <p:grpSpPr>
          <a:xfrm>
            <a:off x="3579125" y="1482654"/>
            <a:ext cx="2595849" cy="949965"/>
            <a:chOff x="2114694" y="2942284"/>
            <a:chExt cx="2595849" cy="949965"/>
          </a:xfrm>
        </p:grpSpPr>
        <p:graphicFrame>
          <p:nvGraphicFramePr>
            <p:cNvPr id="148" name="Chart 147">
              <a:extLst>
                <a:ext uri="{FF2B5EF4-FFF2-40B4-BE49-F238E27FC236}">
                  <a16:creationId xmlns:a16="http://schemas.microsoft.com/office/drawing/2014/main" id="{B8ABB57E-369D-45D8-A49C-932E818AEE30}"/>
                </a:ext>
              </a:extLst>
            </p:cNvPr>
            <p:cNvGraphicFramePr/>
            <p:nvPr/>
          </p:nvGraphicFramePr>
          <p:xfrm>
            <a:off x="2114694" y="2942284"/>
            <a:ext cx="1242990" cy="949965"/>
          </p:xfrm>
          <a:graphic>
            <a:graphicData uri="http://schemas.openxmlformats.org/drawingml/2006/chart">
              <c:chart xmlns:c="http://schemas.openxmlformats.org/drawingml/2006/chart" xmlns:r="http://schemas.openxmlformats.org/officeDocument/2006/relationships" r:id="rId4"/>
            </a:graphicData>
          </a:graphic>
        </p:graphicFrame>
        <p:sp>
          <p:nvSpPr>
            <p:cNvPr id="149" name="TextBox 148">
              <a:extLst>
                <a:ext uri="{FF2B5EF4-FFF2-40B4-BE49-F238E27FC236}">
                  <a16:creationId xmlns:a16="http://schemas.microsoft.com/office/drawing/2014/main" id="{CDFEB9A5-B5B2-43E1-BDC8-8186C522386F}"/>
                </a:ext>
              </a:extLst>
            </p:cNvPr>
            <p:cNvSpPr txBox="1"/>
            <p:nvPr/>
          </p:nvSpPr>
          <p:spPr bwMode="gray">
            <a:xfrm>
              <a:off x="3423177" y="2997921"/>
              <a:ext cx="1287366" cy="838691"/>
            </a:xfrm>
            <a:prstGeom prst="rect">
              <a:avLst/>
            </a:prstGeom>
            <a:noFill/>
          </p:spPr>
          <p:txBody>
            <a:bodyPr wrap="square" lIns="0" tIns="0" rIns="0" bIns="0" rtlCol="0" anchor="ctr">
              <a:spAutoFit/>
            </a:bodyPr>
            <a:lstStyle/>
            <a:p>
              <a:pPr>
                <a:spcBef>
                  <a:spcPts val="314"/>
                </a:spcBef>
                <a:defRPr/>
              </a:pPr>
              <a:r>
                <a:rPr lang="en-US" sz="2500" kern="0" dirty="0">
                  <a:solidFill>
                    <a:schemeClr val="accent5"/>
                  </a:solidFill>
                  <a:latin typeface="+mj-lt"/>
                </a:rPr>
                <a:t>27%</a:t>
              </a:r>
            </a:p>
            <a:p>
              <a:pPr>
                <a:spcBef>
                  <a:spcPts val="314"/>
                </a:spcBef>
                <a:defRPr/>
              </a:pPr>
              <a:r>
                <a:rPr lang="en-US" sz="900" kern="0" dirty="0"/>
                <a:t>Of online enrollments come from out-of-state students</a:t>
              </a:r>
            </a:p>
          </p:txBody>
        </p:sp>
      </p:grpSp>
      <p:sp>
        <p:nvSpPr>
          <p:cNvPr id="93" name="TextBox 92">
            <a:extLst>
              <a:ext uri="{FF2B5EF4-FFF2-40B4-BE49-F238E27FC236}">
                <a16:creationId xmlns:a16="http://schemas.microsoft.com/office/drawing/2014/main" id="{E3103192-CF70-4D3B-B8B8-88BE23719776}"/>
              </a:ext>
            </a:extLst>
          </p:cNvPr>
          <p:cNvSpPr txBox="1"/>
          <p:nvPr/>
        </p:nvSpPr>
        <p:spPr bwMode="gray">
          <a:xfrm>
            <a:off x="329139" y="817306"/>
            <a:ext cx="2783578" cy="246221"/>
          </a:xfrm>
          <a:prstGeom prst="rect">
            <a:avLst/>
          </a:prstGeom>
          <a:noFill/>
        </p:spPr>
        <p:txBody>
          <a:bodyPr vert="horz" wrap="square" lIns="0" tIns="0" rIns="0" bIns="0" rtlCol="0">
            <a:spAutoFit/>
          </a:bodyPr>
          <a:lstStyle/>
          <a:p>
            <a:pPr>
              <a:spcBef>
                <a:spcPts val="300"/>
              </a:spcBef>
            </a:pPr>
            <a:r>
              <a:rPr lang="en-US" sz="800" i="1" dirty="0">
                <a:solidFill>
                  <a:schemeClr val="accent3"/>
                </a:solidFill>
              </a:rPr>
              <a:t>Total Students At Four-Year Institutions Enrolled Exclusively in Distance Education</a:t>
            </a:r>
          </a:p>
        </p:txBody>
      </p:sp>
      <p:cxnSp>
        <p:nvCxnSpPr>
          <p:cNvPr id="12" name="Straight Connector 11">
            <a:extLst>
              <a:ext uri="{FF2B5EF4-FFF2-40B4-BE49-F238E27FC236}">
                <a16:creationId xmlns:a16="http://schemas.microsoft.com/office/drawing/2014/main" id="{6EDE20CF-2D8F-450E-86CD-55F69852460E}"/>
              </a:ext>
            </a:extLst>
          </p:cNvPr>
          <p:cNvCxnSpPr>
            <a:cxnSpLocks/>
          </p:cNvCxnSpPr>
          <p:nvPr/>
        </p:nvCxnSpPr>
        <p:spPr bwMode="gray">
          <a:xfrm>
            <a:off x="3418964" y="3819983"/>
            <a:ext cx="0" cy="34731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2F87155D-CB72-47E9-B17F-36FC95E72972}"/>
              </a:ext>
            </a:extLst>
          </p:cNvPr>
          <p:cNvSpPr txBox="1"/>
          <p:nvPr/>
        </p:nvSpPr>
        <p:spPr bwMode="gray">
          <a:xfrm>
            <a:off x="3612229" y="1126373"/>
            <a:ext cx="2493963" cy="307777"/>
          </a:xfrm>
          <a:prstGeom prst="rect">
            <a:avLst/>
          </a:prstGeom>
          <a:noFill/>
        </p:spPr>
        <p:txBody>
          <a:bodyPr vert="horz" wrap="square" lIns="0" tIns="0" rIns="0" bIns="0" rtlCol="0">
            <a:spAutoFit/>
          </a:bodyPr>
          <a:lstStyle/>
          <a:p>
            <a:r>
              <a:rPr lang="en-US" sz="1000" b="1" dirty="0"/>
              <a:t>Most Institutions Recruit Online Students from Their Local Area</a:t>
            </a:r>
          </a:p>
        </p:txBody>
      </p:sp>
      <p:grpSp>
        <p:nvGrpSpPr>
          <p:cNvPr id="114" name="Group 113">
            <a:extLst>
              <a:ext uri="{FF2B5EF4-FFF2-40B4-BE49-F238E27FC236}">
                <a16:creationId xmlns:a16="http://schemas.microsoft.com/office/drawing/2014/main" id="{9C2C86C0-333F-471C-97D2-CCCD8CEC3C48}"/>
              </a:ext>
            </a:extLst>
          </p:cNvPr>
          <p:cNvGrpSpPr/>
          <p:nvPr/>
        </p:nvGrpSpPr>
        <p:grpSpPr>
          <a:xfrm>
            <a:off x="3627386" y="3445532"/>
            <a:ext cx="2608586" cy="974155"/>
            <a:chOff x="2190142" y="2863689"/>
            <a:chExt cx="2608586" cy="974155"/>
          </a:xfrm>
        </p:grpSpPr>
        <p:graphicFrame>
          <p:nvGraphicFramePr>
            <p:cNvPr id="115" name="Chart 114">
              <a:extLst>
                <a:ext uri="{FF2B5EF4-FFF2-40B4-BE49-F238E27FC236}">
                  <a16:creationId xmlns:a16="http://schemas.microsoft.com/office/drawing/2014/main" id="{8C36773B-3B93-491A-839C-43C51DD46688}"/>
                </a:ext>
              </a:extLst>
            </p:cNvPr>
            <p:cNvGraphicFramePr/>
            <p:nvPr/>
          </p:nvGraphicFramePr>
          <p:xfrm>
            <a:off x="2190142" y="2863689"/>
            <a:ext cx="1238867" cy="974155"/>
          </p:xfrm>
          <a:graphic>
            <a:graphicData uri="http://schemas.openxmlformats.org/drawingml/2006/chart">
              <c:chart xmlns:c="http://schemas.openxmlformats.org/drawingml/2006/chart" xmlns:r="http://schemas.openxmlformats.org/officeDocument/2006/relationships" r:id="rId5"/>
            </a:graphicData>
          </a:graphic>
        </p:graphicFrame>
        <p:sp>
          <p:nvSpPr>
            <p:cNvPr id="116" name="TextBox 115">
              <a:extLst>
                <a:ext uri="{FF2B5EF4-FFF2-40B4-BE49-F238E27FC236}">
                  <a16:creationId xmlns:a16="http://schemas.microsoft.com/office/drawing/2014/main" id="{AC7FED8F-E61E-4DF1-9955-D75D82B8E5AA}"/>
                </a:ext>
              </a:extLst>
            </p:cNvPr>
            <p:cNvSpPr txBox="1"/>
            <p:nvPr/>
          </p:nvSpPr>
          <p:spPr bwMode="gray">
            <a:xfrm>
              <a:off x="3446933" y="2894893"/>
              <a:ext cx="1351795" cy="838691"/>
            </a:xfrm>
            <a:prstGeom prst="rect">
              <a:avLst/>
            </a:prstGeom>
            <a:noFill/>
          </p:spPr>
          <p:txBody>
            <a:bodyPr wrap="square" lIns="0" tIns="0" rIns="0" bIns="0" rtlCol="0" anchor="ctr">
              <a:spAutoFit/>
            </a:bodyPr>
            <a:lstStyle/>
            <a:p>
              <a:pPr>
                <a:spcBef>
                  <a:spcPts val="314"/>
                </a:spcBef>
                <a:defRPr/>
              </a:pPr>
              <a:r>
                <a:rPr lang="en-US" sz="2500" kern="0" dirty="0">
                  <a:solidFill>
                    <a:schemeClr val="accent6"/>
                  </a:solidFill>
                  <a:latin typeface="+mj-lt"/>
                </a:rPr>
                <a:t>73%</a:t>
              </a:r>
            </a:p>
            <a:p>
              <a:pPr>
                <a:spcBef>
                  <a:spcPts val="314"/>
                </a:spcBef>
                <a:defRPr/>
              </a:pPr>
              <a:r>
                <a:rPr lang="en-US" sz="900" kern="0" dirty="0"/>
                <a:t>Of online enrollments come from out-of-state students</a:t>
              </a:r>
            </a:p>
          </p:txBody>
        </p:sp>
      </p:grpSp>
      <p:sp>
        <p:nvSpPr>
          <p:cNvPr id="117" name="TextBox 116">
            <a:extLst>
              <a:ext uri="{FF2B5EF4-FFF2-40B4-BE49-F238E27FC236}">
                <a16:creationId xmlns:a16="http://schemas.microsoft.com/office/drawing/2014/main" id="{DC20092F-6967-4AD5-A113-2CDD73CE7157}"/>
              </a:ext>
            </a:extLst>
          </p:cNvPr>
          <p:cNvSpPr txBox="1"/>
          <p:nvPr/>
        </p:nvSpPr>
        <p:spPr bwMode="gray">
          <a:xfrm>
            <a:off x="3645101" y="3065734"/>
            <a:ext cx="2493963" cy="307777"/>
          </a:xfrm>
          <a:prstGeom prst="rect">
            <a:avLst/>
          </a:prstGeom>
          <a:noFill/>
        </p:spPr>
        <p:txBody>
          <a:bodyPr vert="horz" wrap="square" lIns="0" tIns="0" rIns="0" bIns="0" rtlCol="0">
            <a:spAutoFit/>
          </a:bodyPr>
          <a:lstStyle/>
          <a:p>
            <a:r>
              <a:rPr lang="en-US" sz="1000" b="1" dirty="0"/>
              <a:t>The Largest Players Recruit Online Students from Everywhere</a:t>
            </a:r>
          </a:p>
        </p:txBody>
      </p:sp>
      <p:sp>
        <p:nvSpPr>
          <p:cNvPr id="94" name="Freeform 28">
            <a:extLst>
              <a:ext uri="{FF2B5EF4-FFF2-40B4-BE49-F238E27FC236}">
                <a16:creationId xmlns:a16="http://schemas.microsoft.com/office/drawing/2014/main" id="{6F05273A-30C8-4AA3-BDDB-EA565F66B610}"/>
              </a:ext>
            </a:extLst>
          </p:cNvPr>
          <p:cNvSpPr/>
          <p:nvPr/>
        </p:nvSpPr>
        <p:spPr bwMode="gray">
          <a:xfrm>
            <a:off x="309177" y="3097086"/>
            <a:ext cx="3026212" cy="19775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3351118"/>
              <a:gd name="connsiteX1" fmla="*/ 1715445 w 1715445"/>
              <a:gd name="connsiteY1" fmla="*/ 0 h 3351118"/>
              <a:gd name="connsiteX2" fmla="*/ 1715445 w 1715445"/>
              <a:gd name="connsiteY2" fmla="*/ 2108410 h 3351118"/>
              <a:gd name="connsiteX3" fmla="*/ 1541633 w 1715445"/>
              <a:gd name="connsiteY3" fmla="*/ 2160955 h 3351118"/>
              <a:gd name="connsiteX4" fmla="*/ 1434806 w 1715445"/>
              <a:gd name="connsiteY4" fmla="*/ 2099007 h 3351118"/>
              <a:gd name="connsiteX5" fmla="*/ 1168607 w 1715445"/>
              <a:gd name="connsiteY5" fmla="*/ 2165248 h 3351118"/>
              <a:gd name="connsiteX6" fmla="*/ 992631 w 1715445"/>
              <a:gd name="connsiteY6" fmla="*/ 2103300 h 3351118"/>
              <a:gd name="connsiteX7" fmla="*/ 932530 w 1715445"/>
              <a:gd name="connsiteY7" fmla="*/ 3351118 h 3351118"/>
              <a:gd name="connsiteX8" fmla="*/ 803493 w 1715445"/>
              <a:gd name="connsiteY8" fmla="*/ 2108410 h 3351118"/>
              <a:gd name="connsiteX9" fmla="*/ 606833 w 1715445"/>
              <a:gd name="connsiteY9" fmla="*/ 2164219 h 3351118"/>
              <a:gd name="connsiteX10" fmla="*/ 521435 w 1715445"/>
              <a:gd name="connsiteY10" fmla="*/ 2108410 h 3351118"/>
              <a:gd name="connsiteX11" fmla="*/ 370294 w 1715445"/>
              <a:gd name="connsiteY11" fmla="*/ 2189976 h 3351118"/>
              <a:gd name="connsiteX12" fmla="*/ 158024 w 1715445"/>
              <a:gd name="connsiteY12" fmla="*/ 2108410 h 3351118"/>
              <a:gd name="connsiteX13" fmla="*/ 75571 w 1715445"/>
              <a:gd name="connsiteY13" fmla="*/ 2172805 h 3351118"/>
              <a:gd name="connsiteX14" fmla="*/ 0 w 1715445"/>
              <a:gd name="connsiteY14" fmla="*/ 2108410 h 3351118"/>
              <a:gd name="connsiteX15" fmla="*/ 0 w 1715445"/>
              <a:gd name="connsiteY15" fmla="*/ 0 h 3351118"/>
              <a:gd name="connsiteX0" fmla="*/ 0 w 1715445"/>
              <a:gd name="connsiteY0" fmla="*/ 0 h 3425836"/>
              <a:gd name="connsiteX1" fmla="*/ 1715445 w 1715445"/>
              <a:gd name="connsiteY1" fmla="*/ 0 h 3425836"/>
              <a:gd name="connsiteX2" fmla="*/ 1715445 w 1715445"/>
              <a:gd name="connsiteY2" fmla="*/ 2108410 h 3425836"/>
              <a:gd name="connsiteX3" fmla="*/ 1541633 w 1715445"/>
              <a:gd name="connsiteY3" fmla="*/ 2160955 h 3425836"/>
              <a:gd name="connsiteX4" fmla="*/ 1434806 w 1715445"/>
              <a:gd name="connsiteY4" fmla="*/ 2099007 h 3425836"/>
              <a:gd name="connsiteX5" fmla="*/ 1168607 w 1715445"/>
              <a:gd name="connsiteY5" fmla="*/ 3425836 h 3425836"/>
              <a:gd name="connsiteX6" fmla="*/ 992631 w 1715445"/>
              <a:gd name="connsiteY6" fmla="*/ 2103300 h 3425836"/>
              <a:gd name="connsiteX7" fmla="*/ 932530 w 1715445"/>
              <a:gd name="connsiteY7" fmla="*/ 3351118 h 3425836"/>
              <a:gd name="connsiteX8" fmla="*/ 803493 w 1715445"/>
              <a:gd name="connsiteY8" fmla="*/ 2108410 h 3425836"/>
              <a:gd name="connsiteX9" fmla="*/ 606833 w 1715445"/>
              <a:gd name="connsiteY9" fmla="*/ 2164219 h 3425836"/>
              <a:gd name="connsiteX10" fmla="*/ 521435 w 1715445"/>
              <a:gd name="connsiteY10" fmla="*/ 2108410 h 3425836"/>
              <a:gd name="connsiteX11" fmla="*/ 370294 w 1715445"/>
              <a:gd name="connsiteY11" fmla="*/ 2189976 h 3425836"/>
              <a:gd name="connsiteX12" fmla="*/ 158024 w 1715445"/>
              <a:gd name="connsiteY12" fmla="*/ 2108410 h 3425836"/>
              <a:gd name="connsiteX13" fmla="*/ 75571 w 1715445"/>
              <a:gd name="connsiteY13" fmla="*/ 2172805 h 3425836"/>
              <a:gd name="connsiteX14" fmla="*/ 0 w 1715445"/>
              <a:gd name="connsiteY14" fmla="*/ 2108410 h 3425836"/>
              <a:gd name="connsiteX15" fmla="*/ 0 w 1715445"/>
              <a:gd name="connsiteY15" fmla="*/ 0 h 3425836"/>
              <a:gd name="connsiteX0" fmla="*/ 0 w 1715445"/>
              <a:gd name="connsiteY0" fmla="*/ 0 h 3425836"/>
              <a:gd name="connsiteX1" fmla="*/ 1715445 w 1715445"/>
              <a:gd name="connsiteY1" fmla="*/ 0 h 3425836"/>
              <a:gd name="connsiteX2" fmla="*/ 1715445 w 1715445"/>
              <a:gd name="connsiteY2" fmla="*/ 2108410 h 3425836"/>
              <a:gd name="connsiteX3" fmla="*/ 1541633 w 1715445"/>
              <a:gd name="connsiteY3" fmla="*/ 2160955 h 3425836"/>
              <a:gd name="connsiteX4" fmla="*/ 1434806 w 1715445"/>
              <a:gd name="connsiteY4" fmla="*/ 2099007 h 3425836"/>
              <a:gd name="connsiteX5" fmla="*/ 1168607 w 1715445"/>
              <a:gd name="connsiteY5" fmla="*/ 3425836 h 3425836"/>
              <a:gd name="connsiteX6" fmla="*/ 992631 w 1715445"/>
              <a:gd name="connsiteY6" fmla="*/ 2103300 h 3425836"/>
              <a:gd name="connsiteX7" fmla="*/ 932530 w 1715445"/>
              <a:gd name="connsiteY7" fmla="*/ 3351118 h 3425836"/>
              <a:gd name="connsiteX8" fmla="*/ 803493 w 1715445"/>
              <a:gd name="connsiteY8" fmla="*/ 2108410 h 3425836"/>
              <a:gd name="connsiteX9" fmla="*/ 606833 w 1715445"/>
              <a:gd name="connsiteY9" fmla="*/ 2839546 h 3425836"/>
              <a:gd name="connsiteX10" fmla="*/ 521435 w 1715445"/>
              <a:gd name="connsiteY10" fmla="*/ 2108410 h 3425836"/>
              <a:gd name="connsiteX11" fmla="*/ 370294 w 1715445"/>
              <a:gd name="connsiteY11" fmla="*/ 2189976 h 3425836"/>
              <a:gd name="connsiteX12" fmla="*/ 158024 w 1715445"/>
              <a:gd name="connsiteY12" fmla="*/ 2108410 h 3425836"/>
              <a:gd name="connsiteX13" fmla="*/ 75571 w 1715445"/>
              <a:gd name="connsiteY13" fmla="*/ 2172805 h 3425836"/>
              <a:gd name="connsiteX14" fmla="*/ 0 w 1715445"/>
              <a:gd name="connsiteY14" fmla="*/ 2108410 h 3425836"/>
              <a:gd name="connsiteX15" fmla="*/ 0 w 1715445"/>
              <a:gd name="connsiteY15" fmla="*/ 0 h 3425836"/>
              <a:gd name="connsiteX0" fmla="*/ 0 w 1715445"/>
              <a:gd name="connsiteY0" fmla="*/ 0 h 3855751"/>
              <a:gd name="connsiteX1" fmla="*/ 1715445 w 1715445"/>
              <a:gd name="connsiteY1" fmla="*/ 0 h 3855751"/>
              <a:gd name="connsiteX2" fmla="*/ 1715445 w 1715445"/>
              <a:gd name="connsiteY2" fmla="*/ 2108410 h 3855751"/>
              <a:gd name="connsiteX3" fmla="*/ 1541633 w 1715445"/>
              <a:gd name="connsiteY3" fmla="*/ 2160955 h 3855751"/>
              <a:gd name="connsiteX4" fmla="*/ 1434806 w 1715445"/>
              <a:gd name="connsiteY4" fmla="*/ 2099007 h 3855751"/>
              <a:gd name="connsiteX5" fmla="*/ 1168607 w 1715445"/>
              <a:gd name="connsiteY5" fmla="*/ 3425836 h 3855751"/>
              <a:gd name="connsiteX6" fmla="*/ 992631 w 1715445"/>
              <a:gd name="connsiteY6" fmla="*/ 2103300 h 3855751"/>
              <a:gd name="connsiteX7" fmla="*/ 932530 w 1715445"/>
              <a:gd name="connsiteY7" fmla="*/ 3351118 h 3855751"/>
              <a:gd name="connsiteX8" fmla="*/ 803493 w 1715445"/>
              <a:gd name="connsiteY8" fmla="*/ 2108410 h 3855751"/>
              <a:gd name="connsiteX9" fmla="*/ 606833 w 1715445"/>
              <a:gd name="connsiteY9" fmla="*/ 2839546 h 3855751"/>
              <a:gd name="connsiteX10" fmla="*/ 521435 w 1715445"/>
              <a:gd name="connsiteY10" fmla="*/ 2108410 h 3855751"/>
              <a:gd name="connsiteX11" fmla="*/ 370294 w 1715445"/>
              <a:gd name="connsiteY11" fmla="*/ 3855751 h 3855751"/>
              <a:gd name="connsiteX12" fmla="*/ 158024 w 1715445"/>
              <a:gd name="connsiteY12" fmla="*/ 2108410 h 3855751"/>
              <a:gd name="connsiteX13" fmla="*/ 75571 w 1715445"/>
              <a:gd name="connsiteY13" fmla="*/ 2172805 h 3855751"/>
              <a:gd name="connsiteX14" fmla="*/ 0 w 1715445"/>
              <a:gd name="connsiteY14" fmla="*/ 2108410 h 3855751"/>
              <a:gd name="connsiteX15" fmla="*/ 0 w 1715445"/>
              <a:gd name="connsiteY15" fmla="*/ 0 h 3855751"/>
              <a:gd name="connsiteX0" fmla="*/ 0 w 1715445"/>
              <a:gd name="connsiteY0" fmla="*/ 0 h 4108720"/>
              <a:gd name="connsiteX1" fmla="*/ 1715445 w 1715445"/>
              <a:gd name="connsiteY1" fmla="*/ 0 h 4108720"/>
              <a:gd name="connsiteX2" fmla="*/ 1715445 w 1715445"/>
              <a:gd name="connsiteY2" fmla="*/ 2108410 h 4108720"/>
              <a:gd name="connsiteX3" fmla="*/ 1541633 w 1715445"/>
              <a:gd name="connsiteY3" fmla="*/ 2160955 h 4108720"/>
              <a:gd name="connsiteX4" fmla="*/ 1434806 w 1715445"/>
              <a:gd name="connsiteY4" fmla="*/ 2099007 h 4108720"/>
              <a:gd name="connsiteX5" fmla="*/ 1168607 w 1715445"/>
              <a:gd name="connsiteY5" fmla="*/ 3425836 h 4108720"/>
              <a:gd name="connsiteX6" fmla="*/ 992631 w 1715445"/>
              <a:gd name="connsiteY6" fmla="*/ 2103300 h 4108720"/>
              <a:gd name="connsiteX7" fmla="*/ 932530 w 1715445"/>
              <a:gd name="connsiteY7" fmla="*/ 3351118 h 4108720"/>
              <a:gd name="connsiteX8" fmla="*/ 803493 w 1715445"/>
              <a:gd name="connsiteY8" fmla="*/ 2108410 h 4108720"/>
              <a:gd name="connsiteX9" fmla="*/ 606833 w 1715445"/>
              <a:gd name="connsiteY9" fmla="*/ 2839546 h 4108720"/>
              <a:gd name="connsiteX10" fmla="*/ 521435 w 1715445"/>
              <a:gd name="connsiteY10" fmla="*/ 2108410 h 4108720"/>
              <a:gd name="connsiteX11" fmla="*/ 370294 w 1715445"/>
              <a:gd name="connsiteY11" fmla="*/ 3855751 h 4108720"/>
              <a:gd name="connsiteX12" fmla="*/ 158024 w 1715445"/>
              <a:gd name="connsiteY12" fmla="*/ 2108410 h 4108720"/>
              <a:gd name="connsiteX13" fmla="*/ 75571 w 1715445"/>
              <a:gd name="connsiteY13" fmla="*/ 4108720 h 4108720"/>
              <a:gd name="connsiteX14" fmla="*/ 0 w 1715445"/>
              <a:gd name="connsiteY14" fmla="*/ 2108410 h 4108720"/>
              <a:gd name="connsiteX15" fmla="*/ 0 w 1715445"/>
              <a:gd name="connsiteY15" fmla="*/ 0 h 4108720"/>
              <a:gd name="connsiteX0" fmla="*/ 0 w 1715445"/>
              <a:gd name="connsiteY0" fmla="*/ 0 h 4592083"/>
              <a:gd name="connsiteX1" fmla="*/ 1715445 w 1715445"/>
              <a:gd name="connsiteY1" fmla="*/ 0 h 4592083"/>
              <a:gd name="connsiteX2" fmla="*/ 1715445 w 1715445"/>
              <a:gd name="connsiteY2" fmla="*/ 2108410 h 4592083"/>
              <a:gd name="connsiteX3" fmla="*/ 1541633 w 1715445"/>
              <a:gd name="connsiteY3" fmla="*/ 4592083 h 4592083"/>
              <a:gd name="connsiteX4" fmla="*/ 1434806 w 1715445"/>
              <a:gd name="connsiteY4" fmla="*/ 2099007 h 4592083"/>
              <a:gd name="connsiteX5" fmla="*/ 1168607 w 1715445"/>
              <a:gd name="connsiteY5" fmla="*/ 3425836 h 4592083"/>
              <a:gd name="connsiteX6" fmla="*/ 992631 w 1715445"/>
              <a:gd name="connsiteY6" fmla="*/ 2103300 h 4592083"/>
              <a:gd name="connsiteX7" fmla="*/ 932530 w 1715445"/>
              <a:gd name="connsiteY7" fmla="*/ 3351118 h 4592083"/>
              <a:gd name="connsiteX8" fmla="*/ 803493 w 1715445"/>
              <a:gd name="connsiteY8" fmla="*/ 2108410 h 4592083"/>
              <a:gd name="connsiteX9" fmla="*/ 606833 w 1715445"/>
              <a:gd name="connsiteY9" fmla="*/ 2839546 h 4592083"/>
              <a:gd name="connsiteX10" fmla="*/ 521435 w 1715445"/>
              <a:gd name="connsiteY10" fmla="*/ 2108410 h 4592083"/>
              <a:gd name="connsiteX11" fmla="*/ 370294 w 1715445"/>
              <a:gd name="connsiteY11" fmla="*/ 3855751 h 4592083"/>
              <a:gd name="connsiteX12" fmla="*/ 158024 w 1715445"/>
              <a:gd name="connsiteY12" fmla="*/ 2108410 h 4592083"/>
              <a:gd name="connsiteX13" fmla="*/ 75571 w 1715445"/>
              <a:gd name="connsiteY13" fmla="*/ 4108720 h 4592083"/>
              <a:gd name="connsiteX14" fmla="*/ 0 w 1715445"/>
              <a:gd name="connsiteY14" fmla="*/ 2108410 h 4592083"/>
              <a:gd name="connsiteX15" fmla="*/ 0 w 1715445"/>
              <a:gd name="connsiteY15" fmla="*/ 0 h 4592083"/>
              <a:gd name="connsiteX0" fmla="*/ 0 w 1715445"/>
              <a:gd name="connsiteY0" fmla="*/ 0 h 4592083"/>
              <a:gd name="connsiteX1" fmla="*/ 1715445 w 1715445"/>
              <a:gd name="connsiteY1" fmla="*/ 0 h 4592083"/>
              <a:gd name="connsiteX2" fmla="*/ 1715445 w 1715445"/>
              <a:gd name="connsiteY2" fmla="*/ 2108410 h 4592083"/>
              <a:gd name="connsiteX3" fmla="*/ 1541633 w 1715445"/>
              <a:gd name="connsiteY3" fmla="*/ 4592083 h 4592083"/>
              <a:gd name="connsiteX4" fmla="*/ 1434806 w 1715445"/>
              <a:gd name="connsiteY4" fmla="*/ 2099007 h 4592083"/>
              <a:gd name="connsiteX5" fmla="*/ 1168607 w 1715445"/>
              <a:gd name="connsiteY5" fmla="*/ 3425836 h 4592083"/>
              <a:gd name="connsiteX6" fmla="*/ 992631 w 1715445"/>
              <a:gd name="connsiteY6" fmla="*/ 2103300 h 4592083"/>
              <a:gd name="connsiteX7" fmla="*/ 932530 w 1715445"/>
              <a:gd name="connsiteY7" fmla="*/ 3351118 h 4592083"/>
              <a:gd name="connsiteX8" fmla="*/ 803493 w 1715445"/>
              <a:gd name="connsiteY8" fmla="*/ 2108410 h 4592083"/>
              <a:gd name="connsiteX9" fmla="*/ 606833 w 1715445"/>
              <a:gd name="connsiteY9" fmla="*/ 4519419 h 4592083"/>
              <a:gd name="connsiteX10" fmla="*/ 521435 w 1715445"/>
              <a:gd name="connsiteY10" fmla="*/ 2108410 h 4592083"/>
              <a:gd name="connsiteX11" fmla="*/ 370294 w 1715445"/>
              <a:gd name="connsiteY11" fmla="*/ 3855751 h 4592083"/>
              <a:gd name="connsiteX12" fmla="*/ 158024 w 1715445"/>
              <a:gd name="connsiteY12" fmla="*/ 2108410 h 4592083"/>
              <a:gd name="connsiteX13" fmla="*/ 75571 w 1715445"/>
              <a:gd name="connsiteY13" fmla="*/ 4108720 h 4592083"/>
              <a:gd name="connsiteX14" fmla="*/ 0 w 1715445"/>
              <a:gd name="connsiteY14" fmla="*/ 2108410 h 4592083"/>
              <a:gd name="connsiteX15" fmla="*/ 0 w 1715445"/>
              <a:gd name="connsiteY15" fmla="*/ 0 h 4592083"/>
              <a:gd name="connsiteX0" fmla="*/ 0 w 1715445"/>
              <a:gd name="connsiteY0" fmla="*/ 0 h 5160205"/>
              <a:gd name="connsiteX1" fmla="*/ 1715445 w 1715445"/>
              <a:gd name="connsiteY1" fmla="*/ 0 h 5160205"/>
              <a:gd name="connsiteX2" fmla="*/ 1715445 w 1715445"/>
              <a:gd name="connsiteY2" fmla="*/ 2108410 h 5160205"/>
              <a:gd name="connsiteX3" fmla="*/ 1541633 w 1715445"/>
              <a:gd name="connsiteY3" fmla="*/ 4592083 h 5160205"/>
              <a:gd name="connsiteX4" fmla="*/ 1434806 w 1715445"/>
              <a:gd name="connsiteY4" fmla="*/ 2099007 h 5160205"/>
              <a:gd name="connsiteX5" fmla="*/ 1168607 w 1715445"/>
              <a:gd name="connsiteY5" fmla="*/ 3425836 h 5160205"/>
              <a:gd name="connsiteX6" fmla="*/ 992631 w 1715445"/>
              <a:gd name="connsiteY6" fmla="*/ 2103300 h 5160205"/>
              <a:gd name="connsiteX7" fmla="*/ 932530 w 1715445"/>
              <a:gd name="connsiteY7" fmla="*/ 5160205 h 5160205"/>
              <a:gd name="connsiteX8" fmla="*/ 803493 w 1715445"/>
              <a:gd name="connsiteY8" fmla="*/ 2108410 h 5160205"/>
              <a:gd name="connsiteX9" fmla="*/ 606833 w 1715445"/>
              <a:gd name="connsiteY9" fmla="*/ 4519419 h 5160205"/>
              <a:gd name="connsiteX10" fmla="*/ 521435 w 1715445"/>
              <a:gd name="connsiteY10" fmla="*/ 2108410 h 5160205"/>
              <a:gd name="connsiteX11" fmla="*/ 370294 w 1715445"/>
              <a:gd name="connsiteY11" fmla="*/ 3855751 h 5160205"/>
              <a:gd name="connsiteX12" fmla="*/ 158024 w 1715445"/>
              <a:gd name="connsiteY12" fmla="*/ 2108410 h 5160205"/>
              <a:gd name="connsiteX13" fmla="*/ 75571 w 1715445"/>
              <a:gd name="connsiteY13" fmla="*/ 4108720 h 5160205"/>
              <a:gd name="connsiteX14" fmla="*/ 0 w 1715445"/>
              <a:gd name="connsiteY14" fmla="*/ 2108410 h 5160205"/>
              <a:gd name="connsiteX15" fmla="*/ 0 w 1715445"/>
              <a:gd name="connsiteY15" fmla="*/ 0 h 5160205"/>
              <a:gd name="connsiteX0" fmla="*/ 0 w 1715445"/>
              <a:gd name="connsiteY0" fmla="*/ 0 h 5160205"/>
              <a:gd name="connsiteX1" fmla="*/ 1715445 w 1715445"/>
              <a:gd name="connsiteY1" fmla="*/ 0 h 5160205"/>
              <a:gd name="connsiteX2" fmla="*/ 1715445 w 1715445"/>
              <a:gd name="connsiteY2" fmla="*/ 2108410 h 5160205"/>
              <a:gd name="connsiteX3" fmla="*/ 1541633 w 1715445"/>
              <a:gd name="connsiteY3" fmla="*/ 4592083 h 5160205"/>
              <a:gd name="connsiteX4" fmla="*/ 1434806 w 1715445"/>
              <a:gd name="connsiteY4" fmla="*/ 2099007 h 5160205"/>
              <a:gd name="connsiteX5" fmla="*/ 1168607 w 1715445"/>
              <a:gd name="connsiteY5" fmla="*/ 5105775 h 5160205"/>
              <a:gd name="connsiteX6" fmla="*/ 992631 w 1715445"/>
              <a:gd name="connsiteY6" fmla="*/ 2103300 h 5160205"/>
              <a:gd name="connsiteX7" fmla="*/ 932530 w 1715445"/>
              <a:gd name="connsiteY7" fmla="*/ 5160205 h 5160205"/>
              <a:gd name="connsiteX8" fmla="*/ 803493 w 1715445"/>
              <a:gd name="connsiteY8" fmla="*/ 2108410 h 5160205"/>
              <a:gd name="connsiteX9" fmla="*/ 606833 w 1715445"/>
              <a:gd name="connsiteY9" fmla="*/ 4519419 h 5160205"/>
              <a:gd name="connsiteX10" fmla="*/ 521435 w 1715445"/>
              <a:gd name="connsiteY10" fmla="*/ 2108410 h 5160205"/>
              <a:gd name="connsiteX11" fmla="*/ 370294 w 1715445"/>
              <a:gd name="connsiteY11" fmla="*/ 3855751 h 5160205"/>
              <a:gd name="connsiteX12" fmla="*/ 158024 w 1715445"/>
              <a:gd name="connsiteY12" fmla="*/ 2108410 h 5160205"/>
              <a:gd name="connsiteX13" fmla="*/ 75571 w 1715445"/>
              <a:gd name="connsiteY13" fmla="*/ 4108720 h 5160205"/>
              <a:gd name="connsiteX14" fmla="*/ 0 w 1715445"/>
              <a:gd name="connsiteY14" fmla="*/ 2108410 h 5160205"/>
              <a:gd name="connsiteX15" fmla="*/ 0 w 1715445"/>
              <a:gd name="connsiteY15" fmla="*/ 0 h 5160205"/>
              <a:gd name="connsiteX0" fmla="*/ 0 w 1715445"/>
              <a:gd name="connsiteY0" fmla="*/ 0 h 6176302"/>
              <a:gd name="connsiteX1" fmla="*/ 1715445 w 1715445"/>
              <a:gd name="connsiteY1" fmla="*/ 0 h 6176302"/>
              <a:gd name="connsiteX2" fmla="*/ 1715445 w 1715445"/>
              <a:gd name="connsiteY2" fmla="*/ 2108410 h 6176302"/>
              <a:gd name="connsiteX3" fmla="*/ 1541633 w 1715445"/>
              <a:gd name="connsiteY3" fmla="*/ 4592083 h 6176302"/>
              <a:gd name="connsiteX4" fmla="*/ 1434806 w 1715445"/>
              <a:gd name="connsiteY4" fmla="*/ 2099007 h 6176302"/>
              <a:gd name="connsiteX5" fmla="*/ 1168607 w 1715445"/>
              <a:gd name="connsiteY5" fmla="*/ 5105775 h 6176302"/>
              <a:gd name="connsiteX6" fmla="*/ 992631 w 1715445"/>
              <a:gd name="connsiteY6" fmla="*/ 2103300 h 6176302"/>
              <a:gd name="connsiteX7" fmla="*/ 932530 w 1715445"/>
              <a:gd name="connsiteY7" fmla="*/ 5160205 h 6176302"/>
              <a:gd name="connsiteX8" fmla="*/ 803493 w 1715445"/>
              <a:gd name="connsiteY8" fmla="*/ 2108410 h 6176302"/>
              <a:gd name="connsiteX9" fmla="*/ 606833 w 1715445"/>
              <a:gd name="connsiteY9" fmla="*/ 4519419 h 6176302"/>
              <a:gd name="connsiteX10" fmla="*/ 521435 w 1715445"/>
              <a:gd name="connsiteY10" fmla="*/ 2108410 h 6176302"/>
              <a:gd name="connsiteX11" fmla="*/ 370294 w 1715445"/>
              <a:gd name="connsiteY11" fmla="*/ 3855751 h 6176302"/>
              <a:gd name="connsiteX12" fmla="*/ 158024 w 1715445"/>
              <a:gd name="connsiteY12" fmla="*/ 2108410 h 6176302"/>
              <a:gd name="connsiteX13" fmla="*/ 75571 w 1715445"/>
              <a:gd name="connsiteY13" fmla="*/ 6176302 h 6176302"/>
              <a:gd name="connsiteX14" fmla="*/ 0 w 1715445"/>
              <a:gd name="connsiteY14" fmla="*/ 2108410 h 6176302"/>
              <a:gd name="connsiteX15" fmla="*/ 0 w 1715445"/>
              <a:gd name="connsiteY15" fmla="*/ 0 h 6176302"/>
              <a:gd name="connsiteX0" fmla="*/ 0 w 1715445"/>
              <a:gd name="connsiteY0" fmla="*/ 0 h 10058462"/>
              <a:gd name="connsiteX1" fmla="*/ 1715445 w 1715445"/>
              <a:gd name="connsiteY1" fmla="*/ 0 h 10058462"/>
              <a:gd name="connsiteX2" fmla="*/ 1715445 w 1715445"/>
              <a:gd name="connsiteY2" fmla="*/ 2108410 h 10058462"/>
              <a:gd name="connsiteX3" fmla="*/ 1541633 w 1715445"/>
              <a:gd name="connsiteY3" fmla="*/ 4592083 h 10058462"/>
              <a:gd name="connsiteX4" fmla="*/ 1434806 w 1715445"/>
              <a:gd name="connsiteY4" fmla="*/ 2099007 h 10058462"/>
              <a:gd name="connsiteX5" fmla="*/ 1168607 w 1715445"/>
              <a:gd name="connsiteY5" fmla="*/ 5105775 h 10058462"/>
              <a:gd name="connsiteX6" fmla="*/ 992631 w 1715445"/>
              <a:gd name="connsiteY6" fmla="*/ 2103300 h 10058462"/>
              <a:gd name="connsiteX7" fmla="*/ 932530 w 1715445"/>
              <a:gd name="connsiteY7" fmla="*/ 5160205 h 10058462"/>
              <a:gd name="connsiteX8" fmla="*/ 803493 w 1715445"/>
              <a:gd name="connsiteY8" fmla="*/ 2108410 h 10058462"/>
              <a:gd name="connsiteX9" fmla="*/ 606833 w 1715445"/>
              <a:gd name="connsiteY9" fmla="*/ 4519419 h 10058462"/>
              <a:gd name="connsiteX10" fmla="*/ 521435 w 1715445"/>
              <a:gd name="connsiteY10" fmla="*/ 2108410 h 10058462"/>
              <a:gd name="connsiteX11" fmla="*/ 370294 w 1715445"/>
              <a:gd name="connsiteY11" fmla="*/ 10058462 h 10058462"/>
              <a:gd name="connsiteX12" fmla="*/ 158024 w 1715445"/>
              <a:gd name="connsiteY12" fmla="*/ 2108410 h 10058462"/>
              <a:gd name="connsiteX13" fmla="*/ 75571 w 1715445"/>
              <a:gd name="connsiteY13" fmla="*/ 6176302 h 10058462"/>
              <a:gd name="connsiteX14" fmla="*/ 0 w 1715445"/>
              <a:gd name="connsiteY14" fmla="*/ 2108410 h 10058462"/>
              <a:gd name="connsiteX15" fmla="*/ 0 w 1715445"/>
              <a:gd name="connsiteY15" fmla="*/ 0 h 10058462"/>
              <a:gd name="connsiteX0" fmla="*/ 0 w 1715445"/>
              <a:gd name="connsiteY0" fmla="*/ 0 h 6181783"/>
              <a:gd name="connsiteX1" fmla="*/ 1715445 w 1715445"/>
              <a:gd name="connsiteY1" fmla="*/ 0 h 6181783"/>
              <a:gd name="connsiteX2" fmla="*/ 1715445 w 1715445"/>
              <a:gd name="connsiteY2" fmla="*/ 2108410 h 6181783"/>
              <a:gd name="connsiteX3" fmla="*/ 1541633 w 1715445"/>
              <a:gd name="connsiteY3" fmla="*/ 4592083 h 6181783"/>
              <a:gd name="connsiteX4" fmla="*/ 1434806 w 1715445"/>
              <a:gd name="connsiteY4" fmla="*/ 2099007 h 6181783"/>
              <a:gd name="connsiteX5" fmla="*/ 1168607 w 1715445"/>
              <a:gd name="connsiteY5" fmla="*/ 5105775 h 6181783"/>
              <a:gd name="connsiteX6" fmla="*/ 992631 w 1715445"/>
              <a:gd name="connsiteY6" fmla="*/ 2103300 h 6181783"/>
              <a:gd name="connsiteX7" fmla="*/ 932530 w 1715445"/>
              <a:gd name="connsiteY7" fmla="*/ 5160205 h 6181783"/>
              <a:gd name="connsiteX8" fmla="*/ 803493 w 1715445"/>
              <a:gd name="connsiteY8" fmla="*/ 2108410 h 6181783"/>
              <a:gd name="connsiteX9" fmla="*/ 606833 w 1715445"/>
              <a:gd name="connsiteY9" fmla="*/ 4519419 h 6181783"/>
              <a:gd name="connsiteX10" fmla="*/ 521435 w 1715445"/>
              <a:gd name="connsiteY10" fmla="*/ 2108410 h 6181783"/>
              <a:gd name="connsiteX11" fmla="*/ 370294 w 1715445"/>
              <a:gd name="connsiteY11" fmla="*/ 6181783 h 6181783"/>
              <a:gd name="connsiteX12" fmla="*/ 158024 w 1715445"/>
              <a:gd name="connsiteY12" fmla="*/ 2108410 h 6181783"/>
              <a:gd name="connsiteX13" fmla="*/ 75571 w 1715445"/>
              <a:gd name="connsiteY13" fmla="*/ 6176302 h 6181783"/>
              <a:gd name="connsiteX14" fmla="*/ 0 w 1715445"/>
              <a:gd name="connsiteY14" fmla="*/ 2108410 h 6181783"/>
              <a:gd name="connsiteX15" fmla="*/ 0 w 1715445"/>
              <a:gd name="connsiteY15" fmla="*/ 0 h 618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6181783">
                <a:moveTo>
                  <a:pt x="0" y="0"/>
                </a:moveTo>
                <a:lnTo>
                  <a:pt x="1715445" y="0"/>
                </a:lnTo>
                <a:lnTo>
                  <a:pt x="1715445" y="2108410"/>
                </a:lnTo>
                <a:lnTo>
                  <a:pt x="1541633" y="4592083"/>
                </a:lnTo>
                <a:lnTo>
                  <a:pt x="1434806" y="2099007"/>
                </a:lnTo>
                <a:lnTo>
                  <a:pt x="1168607" y="5105775"/>
                </a:lnTo>
                <a:lnTo>
                  <a:pt x="992631" y="2103300"/>
                </a:lnTo>
                <a:lnTo>
                  <a:pt x="932530" y="5160205"/>
                </a:lnTo>
                <a:lnTo>
                  <a:pt x="803493" y="2108410"/>
                </a:lnTo>
                <a:lnTo>
                  <a:pt x="606833" y="4519419"/>
                </a:lnTo>
                <a:lnTo>
                  <a:pt x="521435" y="2108410"/>
                </a:lnTo>
                <a:lnTo>
                  <a:pt x="370294" y="6181783"/>
                </a:lnTo>
                <a:lnTo>
                  <a:pt x="158024" y="2108410"/>
                </a:lnTo>
                <a:lnTo>
                  <a:pt x="75571" y="6176302"/>
                </a:lnTo>
                <a:lnTo>
                  <a:pt x="0" y="2108410"/>
                </a:lnTo>
                <a:lnTo>
                  <a:pt x="0" y="0"/>
                </a:lnTo>
                <a:close/>
              </a:path>
            </a:pathLst>
          </a:custGeom>
          <a:solidFill>
            <a:srgbClr val="CBD0DA"/>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95" name="Freeform 28">
            <a:extLst>
              <a:ext uri="{FF2B5EF4-FFF2-40B4-BE49-F238E27FC236}">
                <a16:creationId xmlns:a16="http://schemas.microsoft.com/office/drawing/2014/main" id="{18CC1B12-9811-457B-9250-40A726C665D7}"/>
              </a:ext>
            </a:extLst>
          </p:cNvPr>
          <p:cNvSpPr/>
          <p:nvPr/>
        </p:nvSpPr>
        <p:spPr bwMode="gray">
          <a:xfrm rot="10800000">
            <a:off x="307546" y="3707069"/>
            <a:ext cx="3026212" cy="180222"/>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3351118"/>
              <a:gd name="connsiteX1" fmla="*/ 1715445 w 1715445"/>
              <a:gd name="connsiteY1" fmla="*/ 0 h 3351118"/>
              <a:gd name="connsiteX2" fmla="*/ 1715445 w 1715445"/>
              <a:gd name="connsiteY2" fmla="*/ 2108410 h 3351118"/>
              <a:gd name="connsiteX3" fmla="*/ 1541633 w 1715445"/>
              <a:gd name="connsiteY3" fmla="*/ 2160955 h 3351118"/>
              <a:gd name="connsiteX4" fmla="*/ 1434806 w 1715445"/>
              <a:gd name="connsiteY4" fmla="*/ 2099007 h 3351118"/>
              <a:gd name="connsiteX5" fmla="*/ 1168607 w 1715445"/>
              <a:gd name="connsiteY5" fmla="*/ 2165248 h 3351118"/>
              <a:gd name="connsiteX6" fmla="*/ 992631 w 1715445"/>
              <a:gd name="connsiteY6" fmla="*/ 2103300 h 3351118"/>
              <a:gd name="connsiteX7" fmla="*/ 932530 w 1715445"/>
              <a:gd name="connsiteY7" fmla="*/ 3351118 h 3351118"/>
              <a:gd name="connsiteX8" fmla="*/ 803493 w 1715445"/>
              <a:gd name="connsiteY8" fmla="*/ 2108410 h 3351118"/>
              <a:gd name="connsiteX9" fmla="*/ 606833 w 1715445"/>
              <a:gd name="connsiteY9" fmla="*/ 2164219 h 3351118"/>
              <a:gd name="connsiteX10" fmla="*/ 521435 w 1715445"/>
              <a:gd name="connsiteY10" fmla="*/ 2108410 h 3351118"/>
              <a:gd name="connsiteX11" fmla="*/ 370294 w 1715445"/>
              <a:gd name="connsiteY11" fmla="*/ 2189976 h 3351118"/>
              <a:gd name="connsiteX12" fmla="*/ 158024 w 1715445"/>
              <a:gd name="connsiteY12" fmla="*/ 2108410 h 3351118"/>
              <a:gd name="connsiteX13" fmla="*/ 75571 w 1715445"/>
              <a:gd name="connsiteY13" fmla="*/ 2172805 h 3351118"/>
              <a:gd name="connsiteX14" fmla="*/ 0 w 1715445"/>
              <a:gd name="connsiteY14" fmla="*/ 2108410 h 3351118"/>
              <a:gd name="connsiteX15" fmla="*/ 0 w 1715445"/>
              <a:gd name="connsiteY15" fmla="*/ 0 h 3351118"/>
              <a:gd name="connsiteX0" fmla="*/ 0 w 1715445"/>
              <a:gd name="connsiteY0" fmla="*/ 0 h 3425836"/>
              <a:gd name="connsiteX1" fmla="*/ 1715445 w 1715445"/>
              <a:gd name="connsiteY1" fmla="*/ 0 h 3425836"/>
              <a:gd name="connsiteX2" fmla="*/ 1715445 w 1715445"/>
              <a:gd name="connsiteY2" fmla="*/ 2108410 h 3425836"/>
              <a:gd name="connsiteX3" fmla="*/ 1541633 w 1715445"/>
              <a:gd name="connsiteY3" fmla="*/ 2160955 h 3425836"/>
              <a:gd name="connsiteX4" fmla="*/ 1434806 w 1715445"/>
              <a:gd name="connsiteY4" fmla="*/ 2099007 h 3425836"/>
              <a:gd name="connsiteX5" fmla="*/ 1168607 w 1715445"/>
              <a:gd name="connsiteY5" fmla="*/ 3425836 h 3425836"/>
              <a:gd name="connsiteX6" fmla="*/ 992631 w 1715445"/>
              <a:gd name="connsiteY6" fmla="*/ 2103300 h 3425836"/>
              <a:gd name="connsiteX7" fmla="*/ 932530 w 1715445"/>
              <a:gd name="connsiteY7" fmla="*/ 3351118 h 3425836"/>
              <a:gd name="connsiteX8" fmla="*/ 803493 w 1715445"/>
              <a:gd name="connsiteY8" fmla="*/ 2108410 h 3425836"/>
              <a:gd name="connsiteX9" fmla="*/ 606833 w 1715445"/>
              <a:gd name="connsiteY9" fmla="*/ 2164219 h 3425836"/>
              <a:gd name="connsiteX10" fmla="*/ 521435 w 1715445"/>
              <a:gd name="connsiteY10" fmla="*/ 2108410 h 3425836"/>
              <a:gd name="connsiteX11" fmla="*/ 370294 w 1715445"/>
              <a:gd name="connsiteY11" fmla="*/ 2189976 h 3425836"/>
              <a:gd name="connsiteX12" fmla="*/ 158024 w 1715445"/>
              <a:gd name="connsiteY12" fmla="*/ 2108410 h 3425836"/>
              <a:gd name="connsiteX13" fmla="*/ 75571 w 1715445"/>
              <a:gd name="connsiteY13" fmla="*/ 2172805 h 3425836"/>
              <a:gd name="connsiteX14" fmla="*/ 0 w 1715445"/>
              <a:gd name="connsiteY14" fmla="*/ 2108410 h 3425836"/>
              <a:gd name="connsiteX15" fmla="*/ 0 w 1715445"/>
              <a:gd name="connsiteY15" fmla="*/ 0 h 3425836"/>
              <a:gd name="connsiteX0" fmla="*/ 0 w 1715445"/>
              <a:gd name="connsiteY0" fmla="*/ 0 h 3425836"/>
              <a:gd name="connsiteX1" fmla="*/ 1715445 w 1715445"/>
              <a:gd name="connsiteY1" fmla="*/ 0 h 3425836"/>
              <a:gd name="connsiteX2" fmla="*/ 1715445 w 1715445"/>
              <a:gd name="connsiteY2" fmla="*/ 2108410 h 3425836"/>
              <a:gd name="connsiteX3" fmla="*/ 1541633 w 1715445"/>
              <a:gd name="connsiteY3" fmla="*/ 2160955 h 3425836"/>
              <a:gd name="connsiteX4" fmla="*/ 1434806 w 1715445"/>
              <a:gd name="connsiteY4" fmla="*/ 2099007 h 3425836"/>
              <a:gd name="connsiteX5" fmla="*/ 1168607 w 1715445"/>
              <a:gd name="connsiteY5" fmla="*/ 3425836 h 3425836"/>
              <a:gd name="connsiteX6" fmla="*/ 992631 w 1715445"/>
              <a:gd name="connsiteY6" fmla="*/ 2103300 h 3425836"/>
              <a:gd name="connsiteX7" fmla="*/ 932530 w 1715445"/>
              <a:gd name="connsiteY7" fmla="*/ 3351118 h 3425836"/>
              <a:gd name="connsiteX8" fmla="*/ 803493 w 1715445"/>
              <a:gd name="connsiteY8" fmla="*/ 2108410 h 3425836"/>
              <a:gd name="connsiteX9" fmla="*/ 606833 w 1715445"/>
              <a:gd name="connsiteY9" fmla="*/ 2839546 h 3425836"/>
              <a:gd name="connsiteX10" fmla="*/ 521435 w 1715445"/>
              <a:gd name="connsiteY10" fmla="*/ 2108410 h 3425836"/>
              <a:gd name="connsiteX11" fmla="*/ 370294 w 1715445"/>
              <a:gd name="connsiteY11" fmla="*/ 2189976 h 3425836"/>
              <a:gd name="connsiteX12" fmla="*/ 158024 w 1715445"/>
              <a:gd name="connsiteY12" fmla="*/ 2108410 h 3425836"/>
              <a:gd name="connsiteX13" fmla="*/ 75571 w 1715445"/>
              <a:gd name="connsiteY13" fmla="*/ 2172805 h 3425836"/>
              <a:gd name="connsiteX14" fmla="*/ 0 w 1715445"/>
              <a:gd name="connsiteY14" fmla="*/ 2108410 h 3425836"/>
              <a:gd name="connsiteX15" fmla="*/ 0 w 1715445"/>
              <a:gd name="connsiteY15" fmla="*/ 0 h 3425836"/>
              <a:gd name="connsiteX0" fmla="*/ 0 w 1715445"/>
              <a:gd name="connsiteY0" fmla="*/ 0 h 3855751"/>
              <a:gd name="connsiteX1" fmla="*/ 1715445 w 1715445"/>
              <a:gd name="connsiteY1" fmla="*/ 0 h 3855751"/>
              <a:gd name="connsiteX2" fmla="*/ 1715445 w 1715445"/>
              <a:gd name="connsiteY2" fmla="*/ 2108410 h 3855751"/>
              <a:gd name="connsiteX3" fmla="*/ 1541633 w 1715445"/>
              <a:gd name="connsiteY3" fmla="*/ 2160955 h 3855751"/>
              <a:gd name="connsiteX4" fmla="*/ 1434806 w 1715445"/>
              <a:gd name="connsiteY4" fmla="*/ 2099007 h 3855751"/>
              <a:gd name="connsiteX5" fmla="*/ 1168607 w 1715445"/>
              <a:gd name="connsiteY5" fmla="*/ 3425836 h 3855751"/>
              <a:gd name="connsiteX6" fmla="*/ 992631 w 1715445"/>
              <a:gd name="connsiteY6" fmla="*/ 2103300 h 3855751"/>
              <a:gd name="connsiteX7" fmla="*/ 932530 w 1715445"/>
              <a:gd name="connsiteY7" fmla="*/ 3351118 h 3855751"/>
              <a:gd name="connsiteX8" fmla="*/ 803493 w 1715445"/>
              <a:gd name="connsiteY8" fmla="*/ 2108410 h 3855751"/>
              <a:gd name="connsiteX9" fmla="*/ 606833 w 1715445"/>
              <a:gd name="connsiteY9" fmla="*/ 2839546 h 3855751"/>
              <a:gd name="connsiteX10" fmla="*/ 521435 w 1715445"/>
              <a:gd name="connsiteY10" fmla="*/ 2108410 h 3855751"/>
              <a:gd name="connsiteX11" fmla="*/ 370294 w 1715445"/>
              <a:gd name="connsiteY11" fmla="*/ 3855751 h 3855751"/>
              <a:gd name="connsiteX12" fmla="*/ 158024 w 1715445"/>
              <a:gd name="connsiteY12" fmla="*/ 2108410 h 3855751"/>
              <a:gd name="connsiteX13" fmla="*/ 75571 w 1715445"/>
              <a:gd name="connsiteY13" fmla="*/ 2172805 h 3855751"/>
              <a:gd name="connsiteX14" fmla="*/ 0 w 1715445"/>
              <a:gd name="connsiteY14" fmla="*/ 2108410 h 3855751"/>
              <a:gd name="connsiteX15" fmla="*/ 0 w 1715445"/>
              <a:gd name="connsiteY15" fmla="*/ 0 h 3855751"/>
              <a:gd name="connsiteX0" fmla="*/ 0 w 1715445"/>
              <a:gd name="connsiteY0" fmla="*/ 0 h 4108720"/>
              <a:gd name="connsiteX1" fmla="*/ 1715445 w 1715445"/>
              <a:gd name="connsiteY1" fmla="*/ 0 h 4108720"/>
              <a:gd name="connsiteX2" fmla="*/ 1715445 w 1715445"/>
              <a:gd name="connsiteY2" fmla="*/ 2108410 h 4108720"/>
              <a:gd name="connsiteX3" fmla="*/ 1541633 w 1715445"/>
              <a:gd name="connsiteY3" fmla="*/ 2160955 h 4108720"/>
              <a:gd name="connsiteX4" fmla="*/ 1434806 w 1715445"/>
              <a:gd name="connsiteY4" fmla="*/ 2099007 h 4108720"/>
              <a:gd name="connsiteX5" fmla="*/ 1168607 w 1715445"/>
              <a:gd name="connsiteY5" fmla="*/ 3425836 h 4108720"/>
              <a:gd name="connsiteX6" fmla="*/ 992631 w 1715445"/>
              <a:gd name="connsiteY6" fmla="*/ 2103300 h 4108720"/>
              <a:gd name="connsiteX7" fmla="*/ 932530 w 1715445"/>
              <a:gd name="connsiteY7" fmla="*/ 3351118 h 4108720"/>
              <a:gd name="connsiteX8" fmla="*/ 803493 w 1715445"/>
              <a:gd name="connsiteY8" fmla="*/ 2108410 h 4108720"/>
              <a:gd name="connsiteX9" fmla="*/ 606833 w 1715445"/>
              <a:gd name="connsiteY9" fmla="*/ 2839546 h 4108720"/>
              <a:gd name="connsiteX10" fmla="*/ 521435 w 1715445"/>
              <a:gd name="connsiteY10" fmla="*/ 2108410 h 4108720"/>
              <a:gd name="connsiteX11" fmla="*/ 370294 w 1715445"/>
              <a:gd name="connsiteY11" fmla="*/ 3855751 h 4108720"/>
              <a:gd name="connsiteX12" fmla="*/ 158024 w 1715445"/>
              <a:gd name="connsiteY12" fmla="*/ 2108410 h 4108720"/>
              <a:gd name="connsiteX13" fmla="*/ 75571 w 1715445"/>
              <a:gd name="connsiteY13" fmla="*/ 4108720 h 4108720"/>
              <a:gd name="connsiteX14" fmla="*/ 0 w 1715445"/>
              <a:gd name="connsiteY14" fmla="*/ 2108410 h 4108720"/>
              <a:gd name="connsiteX15" fmla="*/ 0 w 1715445"/>
              <a:gd name="connsiteY15" fmla="*/ 0 h 4108720"/>
              <a:gd name="connsiteX0" fmla="*/ 0 w 1715445"/>
              <a:gd name="connsiteY0" fmla="*/ 0 h 4592083"/>
              <a:gd name="connsiteX1" fmla="*/ 1715445 w 1715445"/>
              <a:gd name="connsiteY1" fmla="*/ 0 h 4592083"/>
              <a:gd name="connsiteX2" fmla="*/ 1715445 w 1715445"/>
              <a:gd name="connsiteY2" fmla="*/ 2108410 h 4592083"/>
              <a:gd name="connsiteX3" fmla="*/ 1541633 w 1715445"/>
              <a:gd name="connsiteY3" fmla="*/ 4592083 h 4592083"/>
              <a:gd name="connsiteX4" fmla="*/ 1434806 w 1715445"/>
              <a:gd name="connsiteY4" fmla="*/ 2099007 h 4592083"/>
              <a:gd name="connsiteX5" fmla="*/ 1168607 w 1715445"/>
              <a:gd name="connsiteY5" fmla="*/ 3425836 h 4592083"/>
              <a:gd name="connsiteX6" fmla="*/ 992631 w 1715445"/>
              <a:gd name="connsiteY6" fmla="*/ 2103300 h 4592083"/>
              <a:gd name="connsiteX7" fmla="*/ 932530 w 1715445"/>
              <a:gd name="connsiteY7" fmla="*/ 3351118 h 4592083"/>
              <a:gd name="connsiteX8" fmla="*/ 803493 w 1715445"/>
              <a:gd name="connsiteY8" fmla="*/ 2108410 h 4592083"/>
              <a:gd name="connsiteX9" fmla="*/ 606833 w 1715445"/>
              <a:gd name="connsiteY9" fmla="*/ 2839546 h 4592083"/>
              <a:gd name="connsiteX10" fmla="*/ 521435 w 1715445"/>
              <a:gd name="connsiteY10" fmla="*/ 2108410 h 4592083"/>
              <a:gd name="connsiteX11" fmla="*/ 370294 w 1715445"/>
              <a:gd name="connsiteY11" fmla="*/ 3855751 h 4592083"/>
              <a:gd name="connsiteX12" fmla="*/ 158024 w 1715445"/>
              <a:gd name="connsiteY12" fmla="*/ 2108410 h 4592083"/>
              <a:gd name="connsiteX13" fmla="*/ 75571 w 1715445"/>
              <a:gd name="connsiteY13" fmla="*/ 4108720 h 4592083"/>
              <a:gd name="connsiteX14" fmla="*/ 0 w 1715445"/>
              <a:gd name="connsiteY14" fmla="*/ 2108410 h 4592083"/>
              <a:gd name="connsiteX15" fmla="*/ 0 w 1715445"/>
              <a:gd name="connsiteY15" fmla="*/ 0 h 4592083"/>
              <a:gd name="connsiteX0" fmla="*/ 0 w 1715445"/>
              <a:gd name="connsiteY0" fmla="*/ 0 h 4592083"/>
              <a:gd name="connsiteX1" fmla="*/ 1715445 w 1715445"/>
              <a:gd name="connsiteY1" fmla="*/ 0 h 4592083"/>
              <a:gd name="connsiteX2" fmla="*/ 1715445 w 1715445"/>
              <a:gd name="connsiteY2" fmla="*/ 2108410 h 4592083"/>
              <a:gd name="connsiteX3" fmla="*/ 1541633 w 1715445"/>
              <a:gd name="connsiteY3" fmla="*/ 4592083 h 4592083"/>
              <a:gd name="connsiteX4" fmla="*/ 1434806 w 1715445"/>
              <a:gd name="connsiteY4" fmla="*/ 2099007 h 4592083"/>
              <a:gd name="connsiteX5" fmla="*/ 1168607 w 1715445"/>
              <a:gd name="connsiteY5" fmla="*/ 3425836 h 4592083"/>
              <a:gd name="connsiteX6" fmla="*/ 992631 w 1715445"/>
              <a:gd name="connsiteY6" fmla="*/ 2103300 h 4592083"/>
              <a:gd name="connsiteX7" fmla="*/ 932530 w 1715445"/>
              <a:gd name="connsiteY7" fmla="*/ 3351118 h 4592083"/>
              <a:gd name="connsiteX8" fmla="*/ 803493 w 1715445"/>
              <a:gd name="connsiteY8" fmla="*/ 2108410 h 4592083"/>
              <a:gd name="connsiteX9" fmla="*/ 606833 w 1715445"/>
              <a:gd name="connsiteY9" fmla="*/ 4519419 h 4592083"/>
              <a:gd name="connsiteX10" fmla="*/ 521435 w 1715445"/>
              <a:gd name="connsiteY10" fmla="*/ 2108410 h 4592083"/>
              <a:gd name="connsiteX11" fmla="*/ 370294 w 1715445"/>
              <a:gd name="connsiteY11" fmla="*/ 3855751 h 4592083"/>
              <a:gd name="connsiteX12" fmla="*/ 158024 w 1715445"/>
              <a:gd name="connsiteY12" fmla="*/ 2108410 h 4592083"/>
              <a:gd name="connsiteX13" fmla="*/ 75571 w 1715445"/>
              <a:gd name="connsiteY13" fmla="*/ 4108720 h 4592083"/>
              <a:gd name="connsiteX14" fmla="*/ 0 w 1715445"/>
              <a:gd name="connsiteY14" fmla="*/ 2108410 h 4592083"/>
              <a:gd name="connsiteX15" fmla="*/ 0 w 1715445"/>
              <a:gd name="connsiteY15" fmla="*/ 0 h 4592083"/>
              <a:gd name="connsiteX0" fmla="*/ 0 w 1715445"/>
              <a:gd name="connsiteY0" fmla="*/ 0 h 5160205"/>
              <a:gd name="connsiteX1" fmla="*/ 1715445 w 1715445"/>
              <a:gd name="connsiteY1" fmla="*/ 0 h 5160205"/>
              <a:gd name="connsiteX2" fmla="*/ 1715445 w 1715445"/>
              <a:gd name="connsiteY2" fmla="*/ 2108410 h 5160205"/>
              <a:gd name="connsiteX3" fmla="*/ 1541633 w 1715445"/>
              <a:gd name="connsiteY3" fmla="*/ 4592083 h 5160205"/>
              <a:gd name="connsiteX4" fmla="*/ 1434806 w 1715445"/>
              <a:gd name="connsiteY4" fmla="*/ 2099007 h 5160205"/>
              <a:gd name="connsiteX5" fmla="*/ 1168607 w 1715445"/>
              <a:gd name="connsiteY5" fmla="*/ 3425836 h 5160205"/>
              <a:gd name="connsiteX6" fmla="*/ 992631 w 1715445"/>
              <a:gd name="connsiteY6" fmla="*/ 2103300 h 5160205"/>
              <a:gd name="connsiteX7" fmla="*/ 932530 w 1715445"/>
              <a:gd name="connsiteY7" fmla="*/ 5160205 h 5160205"/>
              <a:gd name="connsiteX8" fmla="*/ 803493 w 1715445"/>
              <a:gd name="connsiteY8" fmla="*/ 2108410 h 5160205"/>
              <a:gd name="connsiteX9" fmla="*/ 606833 w 1715445"/>
              <a:gd name="connsiteY9" fmla="*/ 4519419 h 5160205"/>
              <a:gd name="connsiteX10" fmla="*/ 521435 w 1715445"/>
              <a:gd name="connsiteY10" fmla="*/ 2108410 h 5160205"/>
              <a:gd name="connsiteX11" fmla="*/ 370294 w 1715445"/>
              <a:gd name="connsiteY11" fmla="*/ 3855751 h 5160205"/>
              <a:gd name="connsiteX12" fmla="*/ 158024 w 1715445"/>
              <a:gd name="connsiteY12" fmla="*/ 2108410 h 5160205"/>
              <a:gd name="connsiteX13" fmla="*/ 75571 w 1715445"/>
              <a:gd name="connsiteY13" fmla="*/ 4108720 h 5160205"/>
              <a:gd name="connsiteX14" fmla="*/ 0 w 1715445"/>
              <a:gd name="connsiteY14" fmla="*/ 2108410 h 5160205"/>
              <a:gd name="connsiteX15" fmla="*/ 0 w 1715445"/>
              <a:gd name="connsiteY15" fmla="*/ 0 h 5160205"/>
              <a:gd name="connsiteX0" fmla="*/ 0 w 1715445"/>
              <a:gd name="connsiteY0" fmla="*/ 0 h 5160205"/>
              <a:gd name="connsiteX1" fmla="*/ 1715445 w 1715445"/>
              <a:gd name="connsiteY1" fmla="*/ 0 h 5160205"/>
              <a:gd name="connsiteX2" fmla="*/ 1715445 w 1715445"/>
              <a:gd name="connsiteY2" fmla="*/ 2108410 h 5160205"/>
              <a:gd name="connsiteX3" fmla="*/ 1541633 w 1715445"/>
              <a:gd name="connsiteY3" fmla="*/ 4592083 h 5160205"/>
              <a:gd name="connsiteX4" fmla="*/ 1434806 w 1715445"/>
              <a:gd name="connsiteY4" fmla="*/ 2099007 h 5160205"/>
              <a:gd name="connsiteX5" fmla="*/ 1168607 w 1715445"/>
              <a:gd name="connsiteY5" fmla="*/ 5105775 h 5160205"/>
              <a:gd name="connsiteX6" fmla="*/ 992631 w 1715445"/>
              <a:gd name="connsiteY6" fmla="*/ 2103300 h 5160205"/>
              <a:gd name="connsiteX7" fmla="*/ 932530 w 1715445"/>
              <a:gd name="connsiteY7" fmla="*/ 5160205 h 5160205"/>
              <a:gd name="connsiteX8" fmla="*/ 803493 w 1715445"/>
              <a:gd name="connsiteY8" fmla="*/ 2108410 h 5160205"/>
              <a:gd name="connsiteX9" fmla="*/ 606833 w 1715445"/>
              <a:gd name="connsiteY9" fmla="*/ 4519419 h 5160205"/>
              <a:gd name="connsiteX10" fmla="*/ 521435 w 1715445"/>
              <a:gd name="connsiteY10" fmla="*/ 2108410 h 5160205"/>
              <a:gd name="connsiteX11" fmla="*/ 370294 w 1715445"/>
              <a:gd name="connsiteY11" fmla="*/ 3855751 h 5160205"/>
              <a:gd name="connsiteX12" fmla="*/ 158024 w 1715445"/>
              <a:gd name="connsiteY12" fmla="*/ 2108410 h 5160205"/>
              <a:gd name="connsiteX13" fmla="*/ 75571 w 1715445"/>
              <a:gd name="connsiteY13" fmla="*/ 4108720 h 5160205"/>
              <a:gd name="connsiteX14" fmla="*/ 0 w 1715445"/>
              <a:gd name="connsiteY14" fmla="*/ 2108410 h 5160205"/>
              <a:gd name="connsiteX15" fmla="*/ 0 w 1715445"/>
              <a:gd name="connsiteY15" fmla="*/ 0 h 5160205"/>
              <a:gd name="connsiteX0" fmla="*/ 0 w 1715445"/>
              <a:gd name="connsiteY0" fmla="*/ 0 h 6176302"/>
              <a:gd name="connsiteX1" fmla="*/ 1715445 w 1715445"/>
              <a:gd name="connsiteY1" fmla="*/ 0 h 6176302"/>
              <a:gd name="connsiteX2" fmla="*/ 1715445 w 1715445"/>
              <a:gd name="connsiteY2" fmla="*/ 2108410 h 6176302"/>
              <a:gd name="connsiteX3" fmla="*/ 1541633 w 1715445"/>
              <a:gd name="connsiteY3" fmla="*/ 4592083 h 6176302"/>
              <a:gd name="connsiteX4" fmla="*/ 1434806 w 1715445"/>
              <a:gd name="connsiteY4" fmla="*/ 2099007 h 6176302"/>
              <a:gd name="connsiteX5" fmla="*/ 1168607 w 1715445"/>
              <a:gd name="connsiteY5" fmla="*/ 5105775 h 6176302"/>
              <a:gd name="connsiteX6" fmla="*/ 992631 w 1715445"/>
              <a:gd name="connsiteY6" fmla="*/ 2103300 h 6176302"/>
              <a:gd name="connsiteX7" fmla="*/ 932530 w 1715445"/>
              <a:gd name="connsiteY7" fmla="*/ 5160205 h 6176302"/>
              <a:gd name="connsiteX8" fmla="*/ 803493 w 1715445"/>
              <a:gd name="connsiteY8" fmla="*/ 2108410 h 6176302"/>
              <a:gd name="connsiteX9" fmla="*/ 606833 w 1715445"/>
              <a:gd name="connsiteY9" fmla="*/ 4519419 h 6176302"/>
              <a:gd name="connsiteX10" fmla="*/ 521435 w 1715445"/>
              <a:gd name="connsiteY10" fmla="*/ 2108410 h 6176302"/>
              <a:gd name="connsiteX11" fmla="*/ 370294 w 1715445"/>
              <a:gd name="connsiteY11" fmla="*/ 3855751 h 6176302"/>
              <a:gd name="connsiteX12" fmla="*/ 158024 w 1715445"/>
              <a:gd name="connsiteY12" fmla="*/ 2108410 h 6176302"/>
              <a:gd name="connsiteX13" fmla="*/ 75571 w 1715445"/>
              <a:gd name="connsiteY13" fmla="*/ 6176302 h 6176302"/>
              <a:gd name="connsiteX14" fmla="*/ 0 w 1715445"/>
              <a:gd name="connsiteY14" fmla="*/ 2108410 h 6176302"/>
              <a:gd name="connsiteX15" fmla="*/ 0 w 1715445"/>
              <a:gd name="connsiteY15" fmla="*/ 0 h 6176302"/>
              <a:gd name="connsiteX0" fmla="*/ 0 w 1715445"/>
              <a:gd name="connsiteY0" fmla="*/ 0 h 10058462"/>
              <a:gd name="connsiteX1" fmla="*/ 1715445 w 1715445"/>
              <a:gd name="connsiteY1" fmla="*/ 0 h 10058462"/>
              <a:gd name="connsiteX2" fmla="*/ 1715445 w 1715445"/>
              <a:gd name="connsiteY2" fmla="*/ 2108410 h 10058462"/>
              <a:gd name="connsiteX3" fmla="*/ 1541633 w 1715445"/>
              <a:gd name="connsiteY3" fmla="*/ 4592083 h 10058462"/>
              <a:gd name="connsiteX4" fmla="*/ 1434806 w 1715445"/>
              <a:gd name="connsiteY4" fmla="*/ 2099007 h 10058462"/>
              <a:gd name="connsiteX5" fmla="*/ 1168607 w 1715445"/>
              <a:gd name="connsiteY5" fmla="*/ 5105775 h 10058462"/>
              <a:gd name="connsiteX6" fmla="*/ 992631 w 1715445"/>
              <a:gd name="connsiteY6" fmla="*/ 2103300 h 10058462"/>
              <a:gd name="connsiteX7" fmla="*/ 932530 w 1715445"/>
              <a:gd name="connsiteY7" fmla="*/ 5160205 h 10058462"/>
              <a:gd name="connsiteX8" fmla="*/ 803493 w 1715445"/>
              <a:gd name="connsiteY8" fmla="*/ 2108410 h 10058462"/>
              <a:gd name="connsiteX9" fmla="*/ 606833 w 1715445"/>
              <a:gd name="connsiteY9" fmla="*/ 4519419 h 10058462"/>
              <a:gd name="connsiteX10" fmla="*/ 521435 w 1715445"/>
              <a:gd name="connsiteY10" fmla="*/ 2108410 h 10058462"/>
              <a:gd name="connsiteX11" fmla="*/ 370294 w 1715445"/>
              <a:gd name="connsiteY11" fmla="*/ 10058462 h 10058462"/>
              <a:gd name="connsiteX12" fmla="*/ 158024 w 1715445"/>
              <a:gd name="connsiteY12" fmla="*/ 2108410 h 10058462"/>
              <a:gd name="connsiteX13" fmla="*/ 75571 w 1715445"/>
              <a:gd name="connsiteY13" fmla="*/ 6176302 h 10058462"/>
              <a:gd name="connsiteX14" fmla="*/ 0 w 1715445"/>
              <a:gd name="connsiteY14" fmla="*/ 2108410 h 10058462"/>
              <a:gd name="connsiteX15" fmla="*/ 0 w 1715445"/>
              <a:gd name="connsiteY15" fmla="*/ 0 h 10058462"/>
              <a:gd name="connsiteX0" fmla="*/ 0 w 1715445"/>
              <a:gd name="connsiteY0" fmla="*/ 0 h 6181783"/>
              <a:gd name="connsiteX1" fmla="*/ 1715445 w 1715445"/>
              <a:gd name="connsiteY1" fmla="*/ 0 h 6181783"/>
              <a:gd name="connsiteX2" fmla="*/ 1715445 w 1715445"/>
              <a:gd name="connsiteY2" fmla="*/ 2108410 h 6181783"/>
              <a:gd name="connsiteX3" fmla="*/ 1541633 w 1715445"/>
              <a:gd name="connsiteY3" fmla="*/ 4592083 h 6181783"/>
              <a:gd name="connsiteX4" fmla="*/ 1434806 w 1715445"/>
              <a:gd name="connsiteY4" fmla="*/ 2099007 h 6181783"/>
              <a:gd name="connsiteX5" fmla="*/ 1168607 w 1715445"/>
              <a:gd name="connsiteY5" fmla="*/ 5105775 h 6181783"/>
              <a:gd name="connsiteX6" fmla="*/ 992631 w 1715445"/>
              <a:gd name="connsiteY6" fmla="*/ 2103300 h 6181783"/>
              <a:gd name="connsiteX7" fmla="*/ 932530 w 1715445"/>
              <a:gd name="connsiteY7" fmla="*/ 5160205 h 6181783"/>
              <a:gd name="connsiteX8" fmla="*/ 803493 w 1715445"/>
              <a:gd name="connsiteY8" fmla="*/ 2108410 h 6181783"/>
              <a:gd name="connsiteX9" fmla="*/ 606833 w 1715445"/>
              <a:gd name="connsiteY9" fmla="*/ 4519419 h 6181783"/>
              <a:gd name="connsiteX10" fmla="*/ 521435 w 1715445"/>
              <a:gd name="connsiteY10" fmla="*/ 2108410 h 6181783"/>
              <a:gd name="connsiteX11" fmla="*/ 370294 w 1715445"/>
              <a:gd name="connsiteY11" fmla="*/ 6181783 h 6181783"/>
              <a:gd name="connsiteX12" fmla="*/ 158024 w 1715445"/>
              <a:gd name="connsiteY12" fmla="*/ 2108410 h 6181783"/>
              <a:gd name="connsiteX13" fmla="*/ 75571 w 1715445"/>
              <a:gd name="connsiteY13" fmla="*/ 6176302 h 6181783"/>
              <a:gd name="connsiteX14" fmla="*/ 0 w 1715445"/>
              <a:gd name="connsiteY14" fmla="*/ 2108410 h 6181783"/>
              <a:gd name="connsiteX15" fmla="*/ 0 w 1715445"/>
              <a:gd name="connsiteY15" fmla="*/ 0 h 618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6181783">
                <a:moveTo>
                  <a:pt x="0" y="0"/>
                </a:moveTo>
                <a:lnTo>
                  <a:pt x="1715445" y="0"/>
                </a:lnTo>
                <a:lnTo>
                  <a:pt x="1715445" y="2108410"/>
                </a:lnTo>
                <a:lnTo>
                  <a:pt x="1541633" y="4592083"/>
                </a:lnTo>
                <a:lnTo>
                  <a:pt x="1434806" y="2099007"/>
                </a:lnTo>
                <a:lnTo>
                  <a:pt x="1168607" y="5105775"/>
                </a:lnTo>
                <a:lnTo>
                  <a:pt x="992631" y="2103300"/>
                </a:lnTo>
                <a:lnTo>
                  <a:pt x="932530" y="5160205"/>
                </a:lnTo>
                <a:lnTo>
                  <a:pt x="803493" y="2108410"/>
                </a:lnTo>
                <a:lnTo>
                  <a:pt x="606833" y="4519419"/>
                </a:lnTo>
                <a:lnTo>
                  <a:pt x="521435" y="2108410"/>
                </a:lnTo>
                <a:lnTo>
                  <a:pt x="370294" y="6181783"/>
                </a:lnTo>
                <a:lnTo>
                  <a:pt x="158024" y="2108410"/>
                </a:lnTo>
                <a:lnTo>
                  <a:pt x="75571" y="6176302"/>
                </a:lnTo>
                <a:lnTo>
                  <a:pt x="0" y="2108410"/>
                </a:lnTo>
                <a:lnTo>
                  <a:pt x="0" y="0"/>
                </a:lnTo>
                <a:close/>
              </a:path>
            </a:pathLst>
          </a:custGeom>
          <a:solidFill>
            <a:schemeClr val="accent6"/>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aphicFrame>
        <p:nvGraphicFramePr>
          <p:cNvPr id="3" name="Table 6">
            <a:extLst>
              <a:ext uri="{FF2B5EF4-FFF2-40B4-BE49-F238E27FC236}">
                <a16:creationId xmlns:a16="http://schemas.microsoft.com/office/drawing/2014/main" id="{01EA11BF-56CD-4CBD-BF24-0B2587278FBE}"/>
              </a:ext>
            </a:extLst>
          </p:cNvPr>
          <p:cNvGraphicFramePr>
            <a:graphicFrameLocks noGrp="1"/>
          </p:cNvGraphicFramePr>
          <p:nvPr/>
        </p:nvGraphicFramePr>
        <p:xfrm>
          <a:off x="313272" y="1076869"/>
          <a:ext cx="3022116" cy="3096835"/>
        </p:xfrm>
        <a:graphic>
          <a:graphicData uri="http://schemas.openxmlformats.org/drawingml/2006/table">
            <a:tbl>
              <a:tblPr firstRow="1" bandRow="1">
                <a:tableStyleId>{7DF18680-E054-41AD-8BC1-D1AEF772440D}</a:tableStyleId>
              </a:tblPr>
              <a:tblGrid>
                <a:gridCol w="758077">
                  <a:extLst>
                    <a:ext uri="{9D8B030D-6E8A-4147-A177-3AD203B41FA5}">
                      <a16:colId xmlns:a16="http://schemas.microsoft.com/office/drawing/2014/main" val="3834845822"/>
                    </a:ext>
                  </a:extLst>
                </a:gridCol>
                <a:gridCol w="893929">
                  <a:extLst>
                    <a:ext uri="{9D8B030D-6E8A-4147-A177-3AD203B41FA5}">
                      <a16:colId xmlns:a16="http://schemas.microsoft.com/office/drawing/2014/main" val="1129681796"/>
                    </a:ext>
                  </a:extLst>
                </a:gridCol>
                <a:gridCol w="607325">
                  <a:extLst>
                    <a:ext uri="{9D8B030D-6E8A-4147-A177-3AD203B41FA5}">
                      <a16:colId xmlns:a16="http://schemas.microsoft.com/office/drawing/2014/main" val="1629672399"/>
                    </a:ext>
                  </a:extLst>
                </a:gridCol>
                <a:gridCol w="762785">
                  <a:extLst>
                    <a:ext uri="{9D8B030D-6E8A-4147-A177-3AD203B41FA5}">
                      <a16:colId xmlns:a16="http://schemas.microsoft.com/office/drawing/2014/main" val="572849191"/>
                    </a:ext>
                  </a:extLst>
                </a:gridCol>
              </a:tblGrid>
              <a:tr h="391171">
                <a:tc>
                  <a:txBody>
                    <a:bodyPr/>
                    <a:lstStyle/>
                    <a:p>
                      <a:pPr algn="ctr"/>
                      <a:r>
                        <a:rPr lang="en-US" sz="800" dirty="0"/>
                        <a:t>Total Online </a:t>
                      </a:r>
                    </a:p>
                  </a:txBody>
                  <a:tcPr/>
                </a:tc>
                <a:tc>
                  <a:txBody>
                    <a:bodyPr/>
                    <a:lstStyle/>
                    <a:p>
                      <a:pPr algn="ctr"/>
                      <a:r>
                        <a:rPr lang="en-US" sz="800" dirty="0"/>
                        <a:t># Institutions</a:t>
                      </a:r>
                    </a:p>
                  </a:txBody>
                  <a:tcPr/>
                </a:tc>
                <a:tc>
                  <a:txBody>
                    <a:bodyPr/>
                    <a:lstStyle/>
                    <a:p>
                      <a:pPr algn="ctr"/>
                      <a:r>
                        <a:rPr lang="en-US" sz="800" dirty="0"/>
                        <a:t>% In-State</a:t>
                      </a:r>
                    </a:p>
                  </a:txBody>
                  <a:tcPr/>
                </a:tc>
                <a:tc>
                  <a:txBody>
                    <a:bodyPr/>
                    <a:lstStyle/>
                    <a:p>
                      <a:pPr algn="ctr"/>
                      <a:r>
                        <a:rPr lang="en-US" sz="800" dirty="0"/>
                        <a:t>% Out-of-State</a:t>
                      </a:r>
                    </a:p>
                  </a:txBody>
                  <a:tcPr/>
                </a:tc>
                <a:extLst>
                  <a:ext uri="{0D108BD9-81ED-4DB2-BD59-A6C34878D82A}">
                    <a16:rowId xmlns:a16="http://schemas.microsoft.com/office/drawing/2014/main" val="3268025124"/>
                  </a:ext>
                </a:extLst>
              </a:tr>
              <a:tr h="326539">
                <a:tc>
                  <a:txBody>
                    <a:bodyPr/>
                    <a:lstStyle/>
                    <a:p>
                      <a:pPr algn="ctr"/>
                      <a:r>
                        <a:rPr lang="en-US" sz="800" dirty="0"/>
                        <a:t>0-500</a:t>
                      </a:r>
                    </a:p>
                  </a:txBody>
                  <a:tcPr anchor="ctr"/>
                </a:tc>
                <a:tc>
                  <a:txBody>
                    <a:bodyPr/>
                    <a:lstStyle/>
                    <a:p>
                      <a:pPr algn="ctr"/>
                      <a:r>
                        <a:rPr lang="en-US" sz="800" dirty="0"/>
                        <a:t>1,275</a:t>
                      </a:r>
                    </a:p>
                  </a:txBody>
                  <a:tcPr anchor="ctr"/>
                </a:tc>
                <a:tc>
                  <a:txBody>
                    <a:bodyPr/>
                    <a:lstStyle/>
                    <a:p>
                      <a:pPr algn="ctr"/>
                      <a:r>
                        <a:rPr lang="en-US" sz="800" dirty="0"/>
                        <a:t>71%</a:t>
                      </a:r>
                    </a:p>
                  </a:txBody>
                  <a:tcPr anchor="ctr"/>
                </a:tc>
                <a:tc>
                  <a:txBody>
                    <a:bodyPr/>
                    <a:lstStyle/>
                    <a:p>
                      <a:pPr algn="ctr"/>
                      <a:r>
                        <a:rPr lang="en-US" sz="800" dirty="0"/>
                        <a:t>29%</a:t>
                      </a:r>
                    </a:p>
                  </a:txBody>
                  <a:tcPr anchor="ctr"/>
                </a:tc>
                <a:extLst>
                  <a:ext uri="{0D108BD9-81ED-4DB2-BD59-A6C34878D82A}">
                    <a16:rowId xmlns:a16="http://schemas.microsoft.com/office/drawing/2014/main" val="1262486451"/>
                  </a:ext>
                </a:extLst>
              </a:tr>
              <a:tr h="326539">
                <a:tc>
                  <a:txBody>
                    <a:bodyPr/>
                    <a:lstStyle/>
                    <a:p>
                      <a:pPr algn="ctr"/>
                      <a:r>
                        <a:rPr lang="en-US" sz="800" dirty="0"/>
                        <a:t>500-1000</a:t>
                      </a:r>
                    </a:p>
                  </a:txBody>
                  <a:tcPr anchor="ctr"/>
                </a:tc>
                <a:tc>
                  <a:txBody>
                    <a:bodyPr/>
                    <a:lstStyle/>
                    <a:p>
                      <a:pPr algn="ctr"/>
                      <a:r>
                        <a:rPr lang="en-US" sz="800" dirty="0"/>
                        <a:t>288</a:t>
                      </a:r>
                    </a:p>
                  </a:txBody>
                  <a:tcPr anchor="ctr"/>
                </a:tc>
                <a:tc>
                  <a:txBody>
                    <a:bodyPr/>
                    <a:lstStyle/>
                    <a:p>
                      <a:pPr algn="ctr"/>
                      <a:r>
                        <a:rPr lang="en-US" sz="800" dirty="0"/>
                        <a:t>73%</a:t>
                      </a:r>
                    </a:p>
                  </a:txBody>
                  <a:tcPr anchor="ctr"/>
                </a:tc>
                <a:tc>
                  <a:txBody>
                    <a:bodyPr/>
                    <a:lstStyle/>
                    <a:p>
                      <a:pPr algn="ctr"/>
                      <a:r>
                        <a:rPr lang="en-US" sz="800" dirty="0"/>
                        <a:t>25%</a:t>
                      </a:r>
                    </a:p>
                  </a:txBody>
                  <a:tcPr anchor="ctr"/>
                </a:tc>
                <a:extLst>
                  <a:ext uri="{0D108BD9-81ED-4DB2-BD59-A6C34878D82A}">
                    <a16:rowId xmlns:a16="http://schemas.microsoft.com/office/drawing/2014/main" val="754040678"/>
                  </a:ext>
                </a:extLst>
              </a:tr>
              <a:tr h="326539">
                <a:tc>
                  <a:txBody>
                    <a:bodyPr/>
                    <a:lstStyle/>
                    <a:p>
                      <a:pPr algn="ctr"/>
                      <a:r>
                        <a:rPr lang="en-US" sz="800" dirty="0"/>
                        <a:t>1000-2000</a:t>
                      </a:r>
                    </a:p>
                  </a:txBody>
                  <a:tcPr anchor="ctr"/>
                </a:tc>
                <a:tc>
                  <a:txBody>
                    <a:bodyPr/>
                    <a:lstStyle/>
                    <a:p>
                      <a:pPr algn="ctr"/>
                      <a:r>
                        <a:rPr lang="en-US" sz="800" dirty="0"/>
                        <a:t>220</a:t>
                      </a:r>
                    </a:p>
                  </a:txBody>
                  <a:tcPr anchor="ctr"/>
                </a:tc>
                <a:tc>
                  <a:txBody>
                    <a:bodyPr/>
                    <a:lstStyle/>
                    <a:p>
                      <a:pPr algn="ctr"/>
                      <a:r>
                        <a:rPr lang="en-US" sz="800" dirty="0"/>
                        <a:t>71%</a:t>
                      </a:r>
                    </a:p>
                  </a:txBody>
                  <a:tcPr anchor="ctr"/>
                </a:tc>
                <a:tc>
                  <a:txBody>
                    <a:bodyPr/>
                    <a:lstStyle/>
                    <a:p>
                      <a:pPr algn="ctr"/>
                      <a:r>
                        <a:rPr lang="en-US" sz="800" dirty="0"/>
                        <a:t>27%</a:t>
                      </a:r>
                    </a:p>
                  </a:txBody>
                  <a:tcPr anchor="ctr"/>
                </a:tc>
                <a:extLst>
                  <a:ext uri="{0D108BD9-81ED-4DB2-BD59-A6C34878D82A}">
                    <a16:rowId xmlns:a16="http://schemas.microsoft.com/office/drawing/2014/main" val="241238057"/>
                  </a:ext>
                </a:extLst>
              </a:tr>
              <a:tr h="326539">
                <a:tc>
                  <a:txBody>
                    <a:bodyPr/>
                    <a:lstStyle/>
                    <a:p>
                      <a:pPr algn="ctr"/>
                      <a:r>
                        <a:rPr lang="en-US" sz="800" dirty="0"/>
                        <a:t>2000-3000</a:t>
                      </a:r>
                    </a:p>
                  </a:txBody>
                  <a:tcPr anchor="ctr"/>
                </a:tc>
                <a:tc>
                  <a:txBody>
                    <a:bodyPr/>
                    <a:lstStyle/>
                    <a:p>
                      <a:pPr algn="ctr"/>
                      <a:r>
                        <a:rPr lang="en-US" sz="800" dirty="0"/>
                        <a:t>78</a:t>
                      </a:r>
                    </a:p>
                  </a:txBody>
                  <a:tcPr anchor="ctr"/>
                </a:tc>
                <a:tc>
                  <a:txBody>
                    <a:bodyPr/>
                    <a:lstStyle/>
                    <a:p>
                      <a:pPr algn="ctr"/>
                      <a:r>
                        <a:rPr lang="en-US" sz="800" dirty="0"/>
                        <a:t>69%</a:t>
                      </a:r>
                    </a:p>
                  </a:txBody>
                  <a:tcPr anchor="ctr"/>
                </a:tc>
                <a:tc>
                  <a:txBody>
                    <a:bodyPr/>
                    <a:lstStyle/>
                    <a:p>
                      <a:pPr algn="ctr"/>
                      <a:r>
                        <a:rPr lang="en-US" sz="800" dirty="0"/>
                        <a:t>29%</a:t>
                      </a:r>
                    </a:p>
                  </a:txBody>
                  <a:tcPr anchor="ctr"/>
                </a:tc>
                <a:extLst>
                  <a:ext uri="{0D108BD9-81ED-4DB2-BD59-A6C34878D82A}">
                    <a16:rowId xmlns:a16="http://schemas.microsoft.com/office/drawing/2014/main" val="3064460105"/>
                  </a:ext>
                </a:extLst>
              </a:tr>
              <a:tr h="326539">
                <a:tc>
                  <a:txBody>
                    <a:bodyPr/>
                    <a:lstStyle/>
                    <a:p>
                      <a:pPr algn="ctr"/>
                      <a:r>
                        <a:rPr lang="en-US" sz="800" dirty="0"/>
                        <a:t>3000-4000</a:t>
                      </a:r>
                    </a:p>
                  </a:txBody>
                  <a:tcPr anchor="ctr"/>
                </a:tc>
                <a:tc>
                  <a:txBody>
                    <a:bodyPr/>
                    <a:lstStyle/>
                    <a:p>
                      <a:pPr algn="ctr"/>
                      <a:r>
                        <a:rPr lang="en-US" sz="800" dirty="0"/>
                        <a:t>78</a:t>
                      </a:r>
                    </a:p>
                  </a:txBody>
                  <a:tcPr anchor="ctr"/>
                </a:tc>
                <a:tc>
                  <a:txBody>
                    <a:bodyPr/>
                    <a:lstStyle/>
                    <a:p>
                      <a:pPr algn="ctr"/>
                      <a:r>
                        <a:rPr lang="en-US" sz="800" dirty="0"/>
                        <a:t>70%</a:t>
                      </a:r>
                    </a:p>
                  </a:txBody>
                  <a:tcPr anchor="ctr"/>
                </a:tc>
                <a:tc>
                  <a:txBody>
                    <a:bodyPr/>
                    <a:lstStyle/>
                    <a:p>
                      <a:pPr algn="ctr"/>
                      <a:r>
                        <a:rPr lang="en-US" sz="800" dirty="0"/>
                        <a:t>29%</a:t>
                      </a:r>
                    </a:p>
                  </a:txBody>
                  <a:tcPr anchor="ctr"/>
                </a:tc>
                <a:extLst>
                  <a:ext uri="{0D108BD9-81ED-4DB2-BD59-A6C34878D82A}">
                    <a16:rowId xmlns:a16="http://schemas.microsoft.com/office/drawing/2014/main" val="2576095440"/>
                  </a:ext>
                </a:extLst>
              </a:tr>
              <a:tr h="746430">
                <a:tc>
                  <a:txBody>
                    <a:bodyPr/>
                    <a:lstStyle/>
                    <a:p>
                      <a:pPr algn="ctr"/>
                      <a:endParaRPr lang="en-US" sz="800" dirty="0"/>
                    </a:p>
                  </a:txBody>
                  <a:tcPr anchor="ctr">
                    <a:noFill/>
                  </a:tcPr>
                </a:tc>
                <a:tc>
                  <a:txBody>
                    <a:bodyPr/>
                    <a:lstStyle/>
                    <a:p>
                      <a:pPr algn="ctr"/>
                      <a:endParaRPr lang="en-US" sz="800" dirty="0"/>
                    </a:p>
                  </a:txBody>
                  <a:tcPr anchor="ctr">
                    <a:noFill/>
                  </a:tcPr>
                </a:tc>
                <a:tc>
                  <a:txBody>
                    <a:bodyPr/>
                    <a:lstStyle/>
                    <a:p>
                      <a:pPr algn="ctr"/>
                      <a:endParaRPr lang="en-US" sz="800" dirty="0"/>
                    </a:p>
                  </a:txBody>
                  <a:tcPr anchor="ctr">
                    <a:noFill/>
                  </a:tcPr>
                </a:tc>
                <a:tc>
                  <a:txBody>
                    <a:bodyPr/>
                    <a:lstStyle/>
                    <a:p>
                      <a:pPr algn="ctr"/>
                      <a:endParaRPr lang="en-US" sz="800" dirty="0"/>
                    </a:p>
                  </a:txBody>
                  <a:tcPr anchor="ctr">
                    <a:noFill/>
                  </a:tcPr>
                </a:tc>
                <a:extLst>
                  <a:ext uri="{0D108BD9-81ED-4DB2-BD59-A6C34878D82A}">
                    <a16:rowId xmlns:a16="http://schemas.microsoft.com/office/drawing/2014/main" val="1923806483"/>
                  </a:ext>
                </a:extLst>
              </a:tr>
              <a:tr h="326539">
                <a:tc>
                  <a:txBody>
                    <a:bodyPr/>
                    <a:lstStyle/>
                    <a:p>
                      <a:pPr algn="ctr"/>
                      <a:r>
                        <a:rPr lang="en-US" sz="800" b="1" dirty="0">
                          <a:solidFill>
                            <a:schemeClr val="bg1"/>
                          </a:solidFill>
                        </a:rPr>
                        <a:t>4000+</a:t>
                      </a:r>
                    </a:p>
                  </a:txBody>
                  <a:tcPr anchor="ctr">
                    <a:solidFill>
                      <a:schemeClr val="accent6"/>
                    </a:solidFill>
                  </a:tcPr>
                </a:tc>
                <a:tc>
                  <a:txBody>
                    <a:bodyPr/>
                    <a:lstStyle/>
                    <a:p>
                      <a:pPr algn="ctr"/>
                      <a:r>
                        <a:rPr lang="en-US" sz="800" b="1" dirty="0">
                          <a:solidFill>
                            <a:schemeClr val="bg1"/>
                          </a:solidFill>
                        </a:rPr>
                        <a:t>92</a:t>
                      </a:r>
                    </a:p>
                  </a:txBody>
                  <a:tcPr anchor="ctr">
                    <a:solidFill>
                      <a:schemeClr val="accent6"/>
                    </a:solidFill>
                  </a:tcPr>
                </a:tc>
                <a:tc>
                  <a:txBody>
                    <a:bodyPr/>
                    <a:lstStyle/>
                    <a:p>
                      <a:pPr algn="ctr"/>
                      <a:r>
                        <a:rPr lang="en-US" sz="800" b="1" dirty="0">
                          <a:solidFill>
                            <a:schemeClr val="bg1"/>
                          </a:solidFill>
                        </a:rPr>
                        <a:t>27%</a:t>
                      </a:r>
                    </a:p>
                  </a:txBody>
                  <a:tcPr anchor="ctr">
                    <a:solidFill>
                      <a:schemeClr val="accent6"/>
                    </a:solidFill>
                  </a:tcPr>
                </a:tc>
                <a:tc>
                  <a:txBody>
                    <a:bodyPr/>
                    <a:lstStyle/>
                    <a:p>
                      <a:pPr algn="ctr"/>
                      <a:r>
                        <a:rPr lang="en-US" sz="800" b="1" dirty="0">
                          <a:solidFill>
                            <a:schemeClr val="bg1"/>
                          </a:solidFill>
                        </a:rPr>
                        <a:t>73%</a:t>
                      </a:r>
                    </a:p>
                  </a:txBody>
                  <a:tcPr anchor="ctr">
                    <a:solidFill>
                      <a:schemeClr val="accent6"/>
                    </a:solidFill>
                  </a:tcPr>
                </a:tc>
                <a:extLst>
                  <a:ext uri="{0D108BD9-81ED-4DB2-BD59-A6C34878D82A}">
                    <a16:rowId xmlns:a16="http://schemas.microsoft.com/office/drawing/2014/main" val="2757910620"/>
                  </a:ext>
                </a:extLst>
              </a:tr>
            </a:tbl>
          </a:graphicData>
        </a:graphic>
      </p:graphicFrame>
      <p:cxnSp>
        <p:nvCxnSpPr>
          <p:cNvPr id="103" name="Straight Connector 102">
            <a:extLst>
              <a:ext uri="{FF2B5EF4-FFF2-40B4-BE49-F238E27FC236}">
                <a16:creationId xmlns:a16="http://schemas.microsoft.com/office/drawing/2014/main" id="{2FE52D14-7A12-4B7A-95C8-16887E00D2D3}"/>
              </a:ext>
            </a:extLst>
          </p:cNvPr>
          <p:cNvCxnSpPr>
            <a:cxnSpLocks/>
          </p:cNvCxnSpPr>
          <p:nvPr/>
        </p:nvCxnSpPr>
        <p:spPr bwMode="gray">
          <a:xfrm>
            <a:off x="3418964" y="1514119"/>
            <a:ext cx="0" cy="162064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D800D8D-F327-40CA-B578-9A312AF38635}"/>
              </a:ext>
            </a:extLst>
          </p:cNvPr>
          <p:cNvCxnSpPr>
            <a:cxnSpLocks/>
          </p:cNvCxnSpPr>
          <p:nvPr/>
        </p:nvCxnSpPr>
        <p:spPr bwMode="gray">
          <a:xfrm flipH="1">
            <a:off x="3428489" y="3986595"/>
            <a:ext cx="368385" cy="0"/>
          </a:xfrm>
          <a:prstGeom prst="line">
            <a:avLst/>
          </a:prstGeom>
          <a:ln w="254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48A7BF8-894F-465F-AFBE-094942AF86AA}"/>
              </a:ext>
            </a:extLst>
          </p:cNvPr>
          <p:cNvCxnSpPr>
            <a:cxnSpLocks/>
          </p:cNvCxnSpPr>
          <p:nvPr/>
        </p:nvCxnSpPr>
        <p:spPr bwMode="gray">
          <a:xfrm flipH="1">
            <a:off x="3418965" y="1970896"/>
            <a:ext cx="324920" cy="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6" name="Text Placeholder 3">
            <a:extLst>
              <a:ext uri="{FF2B5EF4-FFF2-40B4-BE49-F238E27FC236}">
                <a16:creationId xmlns:a16="http://schemas.microsoft.com/office/drawing/2014/main" id="{96F84EA6-F064-4300-932C-7FB664FA0CF8}"/>
              </a:ext>
            </a:extLst>
          </p:cNvPr>
          <p:cNvSpPr txBox="1">
            <a:spLocks/>
          </p:cNvSpPr>
          <p:nvPr/>
        </p:nvSpPr>
        <p:spPr bwMode="gray">
          <a:xfrm>
            <a:off x="4994119" y="4600545"/>
            <a:ext cx="1406681"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IPEDS, EAB research and analysis.</a:t>
            </a:r>
          </a:p>
        </p:txBody>
      </p:sp>
      <p:sp>
        <p:nvSpPr>
          <p:cNvPr id="97" name="TextBox 96">
            <a:extLst>
              <a:ext uri="{FF2B5EF4-FFF2-40B4-BE49-F238E27FC236}">
                <a16:creationId xmlns:a16="http://schemas.microsoft.com/office/drawing/2014/main" id="{386C6BBE-0832-4D0B-98C4-593A40D9E123}"/>
              </a:ext>
            </a:extLst>
          </p:cNvPr>
          <p:cNvSpPr txBox="1"/>
          <p:nvPr/>
        </p:nvSpPr>
        <p:spPr bwMode="gray">
          <a:xfrm>
            <a:off x="3798392" y="2460350"/>
            <a:ext cx="1057742" cy="276999"/>
          </a:xfrm>
          <a:prstGeom prst="rect">
            <a:avLst/>
          </a:prstGeom>
          <a:noFill/>
        </p:spPr>
        <p:txBody>
          <a:bodyPr vert="horz" wrap="square" lIns="0" tIns="0" rIns="0" bIns="0" rtlCol="0">
            <a:spAutoFit/>
          </a:bodyPr>
          <a:lstStyle/>
          <a:p>
            <a:r>
              <a:rPr lang="en-US" sz="900" dirty="0"/>
              <a:t>~1.6M Total Online Students</a:t>
            </a:r>
          </a:p>
        </p:txBody>
      </p:sp>
      <p:sp>
        <p:nvSpPr>
          <p:cNvPr id="98" name="TextBox 97">
            <a:extLst>
              <a:ext uri="{FF2B5EF4-FFF2-40B4-BE49-F238E27FC236}">
                <a16:creationId xmlns:a16="http://schemas.microsoft.com/office/drawing/2014/main" id="{178D9799-7B60-451C-B568-E03D8C22D50C}"/>
              </a:ext>
            </a:extLst>
          </p:cNvPr>
          <p:cNvSpPr txBox="1"/>
          <p:nvPr/>
        </p:nvSpPr>
        <p:spPr bwMode="gray">
          <a:xfrm>
            <a:off x="3853645" y="4418652"/>
            <a:ext cx="1057742" cy="276999"/>
          </a:xfrm>
          <a:prstGeom prst="rect">
            <a:avLst/>
          </a:prstGeom>
          <a:noFill/>
        </p:spPr>
        <p:txBody>
          <a:bodyPr vert="horz" wrap="square" lIns="0" tIns="0" rIns="0" bIns="0" rtlCol="0">
            <a:spAutoFit/>
          </a:bodyPr>
          <a:lstStyle/>
          <a:p>
            <a:r>
              <a:rPr lang="en-US" sz="900" dirty="0"/>
              <a:t>~1.5M Total Online Students</a:t>
            </a:r>
          </a:p>
        </p:txBody>
      </p:sp>
    </p:spTree>
    <p:custDataLst>
      <p:tags r:id="rId1"/>
    </p:custDataLst>
    <p:extLst>
      <p:ext uri="{BB962C8B-B14F-4D97-AF65-F5344CB8AC3E}">
        <p14:creationId xmlns:p14="http://schemas.microsoft.com/office/powerpoint/2010/main" val="120230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0" y="955222"/>
            <a:ext cx="3181244" cy="378139"/>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900" b="1" dirty="0">
                <a:solidFill>
                  <a:schemeClr val="bg1"/>
                </a:solidFill>
              </a:rPr>
              <a:t>Understanding the Competitive Landscape</a:t>
            </a:r>
          </a:p>
        </p:txBody>
      </p:sp>
      <p:sp>
        <p:nvSpPr>
          <p:cNvPr id="13" name="Rectangle 12"/>
          <p:cNvSpPr/>
          <p:nvPr/>
        </p:nvSpPr>
        <p:spPr bwMode="gray">
          <a:xfrm>
            <a:off x="3218688" y="955223"/>
            <a:ext cx="3182112" cy="378138"/>
          </a:xfrm>
          <a:prstGeom prst="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900" b="1" dirty="0">
                <a:solidFill>
                  <a:schemeClr val="bg1"/>
                </a:solidFill>
              </a:rPr>
              <a:t>Winning on Execution</a:t>
            </a:r>
          </a:p>
        </p:txBody>
      </p:sp>
      <p:sp>
        <p:nvSpPr>
          <p:cNvPr id="17" name="TextBox 16"/>
          <p:cNvSpPr txBox="1"/>
          <p:nvPr/>
        </p:nvSpPr>
        <p:spPr bwMode="gray">
          <a:xfrm>
            <a:off x="1986155" y="1592446"/>
            <a:ext cx="1143000" cy="276999"/>
          </a:xfrm>
          <a:prstGeom prst="rect">
            <a:avLst/>
          </a:prstGeom>
          <a:noFill/>
        </p:spPr>
        <p:txBody>
          <a:bodyPr wrap="square" lIns="0" tIns="0" rIns="0" bIns="0" rtlCol="0">
            <a:spAutoFit/>
          </a:bodyPr>
          <a:lstStyle/>
          <a:p>
            <a:r>
              <a:rPr lang="en-US" sz="900" b="1" dirty="0"/>
              <a:t>Anticipating Future Markets</a:t>
            </a:r>
          </a:p>
        </p:txBody>
      </p:sp>
      <p:sp>
        <p:nvSpPr>
          <p:cNvPr id="20" name="TextBox 19"/>
          <p:cNvSpPr txBox="1"/>
          <p:nvPr/>
        </p:nvSpPr>
        <p:spPr bwMode="gray">
          <a:xfrm>
            <a:off x="280194" y="1592446"/>
            <a:ext cx="1438159" cy="276999"/>
          </a:xfrm>
          <a:prstGeom prst="rect">
            <a:avLst/>
          </a:prstGeom>
          <a:noFill/>
        </p:spPr>
        <p:txBody>
          <a:bodyPr wrap="square" lIns="0" tIns="0" rIns="0" bIns="0" rtlCol="0">
            <a:spAutoFit/>
          </a:bodyPr>
          <a:lstStyle/>
          <a:p>
            <a:r>
              <a:rPr lang="en-US" sz="900" b="1" dirty="0"/>
              <a:t>Sizing the Adult and      Grad Ed Market</a:t>
            </a:r>
          </a:p>
        </p:txBody>
      </p:sp>
      <p:sp>
        <p:nvSpPr>
          <p:cNvPr id="11" name="Text Placeholder 1"/>
          <p:cNvSpPr txBox="1">
            <a:spLocks/>
          </p:cNvSpPr>
          <p:nvPr/>
        </p:nvSpPr>
        <p:spPr bwMode="gray">
          <a:xfrm>
            <a:off x="4947425" y="2676555"/>
            <a:ext cx="1288688" cy="111312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sz="800" dirty="0"/>
              <a:t>Capabilities, Expertise, Investments Needed to Compete</a:t>
            </a:r>
          </a:p>
          <a:p>
            <a:r>
              <a:rPr lang="en-US" sz="800" dirty="0"/>
              <a:t>Agile Response to Shifting Consumer Behavior</a:t>
            </a:r>
          </a:p>
          <a:p>
            <a:r>
              <a:rPr lang="en-US" sz="800" dirty="0"/>
              <a:t>Market Leader Organizational Profiles</a:t>
            </a:r>
          </a:p>
        </p:txBody>
      </p:sp>
      <p:sp>
        <p:nvSpPr>
          <p:cNvPr id="18" name="TextBox 17"/>
          <p:cNvSpPr txBox="1"/>
          <p:nvPr/>
        </p:nvSpPr>
        <p:spPr bwMode="gray">
          <a:xfrm>
            <a:off x="4979475" y="1592446"/>
            <a:ext cx="1356986" cy="276999"/>
          </a:xfrm>
          <a:prstGeom prst="rect">
            <a:avLst/>
          </a:prstGeom>
          <a:noFill/>
        </p:spPr>
        <p:txBody>
          <a:bodyPr wrap="square" lIns="0" tIns="0" rIns="0" bIns="0" rtlCol="0">
            <a:spAutoFit/>
          </a:bodyPr>
          <a:lstStyle/>
          <a:p>
            <a:r>
              <a:rPr lang="en-US" sz="900" b="1" dirty="0"/>
              <a:t>Competitive Infrastructure</a:t>
            </a:r>
          </a:p>
        </p:txBody>
      </p:sp>
      <p:sp>
        <p:nvSpPr>
          <p:cNvPr id="9" name="Text Placeholder 1"/>
          <p:cNvSpPr txBox="1">
            <a:spLocks/>
          </p:cNvSpPr>
          <p:nvPr/>
        </p:nvSpPr>
        <p:spPr bwMode="gray">
          <a:xfrm>
            <a:off x="3388756" y="2668132"/>
            <a:ext cx="1299067" cy="117724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sz="800" dirty="0"/>
              <a:t>Assessing the Revenue Opportunity</a:t>
            </a:r>
          </a:p>
          <a:p>
            <a:r>
              <a:rPr lang="en-US" sz="800" dirty="0"/>
              <a:t>Avoiding Profitless Growth</a:t>
            </a:r>
          </a:p>
          <a:p>
            <a:r>
              <a:rPr lang="en-US" sz="800" dirty="0"/>
              <a:t>Maximizing Program Margins</a:t>
            </a:r>
          </a:p>
          <a:p>
            <a:r>
              <a:rPr lang="en-US" sz="800" dirty="0"/>
              <a:t>Portfolio Diversification Strategy</a:t>
            </a:r>
          </a:p>
        </p:txBody>
      </p:sp>
      <p:sp>
        <p:nvSpPr>
          <p:cNvPr id="21" name="TextBox 20"/>
          <p:cNvSpPr txBox="1"/>
          <p:nvPr/>
        </p:nvSpPr>
        <p:spPr bwMode="gray">
          <a:xfrm>
            <a:off x="3388756" y="1592446"/>
            <a:ext cx="1441865" cy="276999"/>
          </a:xfrm>
          <a:prstGeom prst="rect">
            <a:avLst/>
          </a:prstGeom>
          <a:noFill/>
        </p:spPr>
        <p:txBody>
          <a:bodyPr wrap="square" lIns="0" tIns="0" rIns="0" bIns="0" rtlCol="0">
            <a:spAutoFit/>
          </a:bodyPr>
          <a:lstStyle/>
          <a:p>
            <a:r>
              <a:rPr lang="en-US" sz="900" b="1" dirty="0"/>
              <a:t>Maximizing</a:t>
            </a:r>
            <a:br>
              <a:rPr lang="en-US" sz="900" b="1" dirty="0"/>
            </a:br>
            <a:r>
              <a:rPr lang="en-US" sz="900" b="1" dirty="0"/>
              <a:t>Bottom-Line Impact</a:t>
            </a:r>
          </a:p>
        </p:txBody>
      </p:sp>
      <p:sp>
        <p:nvSpPr>
          <p:cNvPr id="24" name="Title 23"/>
          <p:cNvSpPr>
            <a:spLocks noGrp="1"/>
          </p:cNvSpPr>
          <p:nvPr>
            <p:ph type="title"/>
          </p:nvPr>
        </p:nvSpPr>
        <p:spPr/>
        <p:txBody>
          <a:bodyPr/>
          <a:lstStyle/>
          <a:p>
            <a:r>
              <a:rPr lang="en-US" dirty="0"/>
              <a:t>Blueprint for Growth: Ongoing Research at EAB</a:t>
            </a:r>
          </a:p>
        </p:txBody>
      </p:sp>
      <p:sp>
        <p:nvSpPr>
          <p:cNvPr id="32" name="Text Placeholder 9"/>
          <p:cNvSpPr>
            <a:spLocks noGrp="1"/>
          </p:cNvSpPr>
          <p:nvPr/>
        </p:nvSpPr>
        <p:spPr bwMode="gray">
          <a:xfrm>
            <a:off x="284810" y="2676555"/>
            <a:ext cx="1445306" cy="1241365"/>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800" dirty="0"/>
              <a:t>Master’s Degrees</a:t>
            </a:r>
          </a:p>
          <a:p>
            <a:pPr>
              <a:spcBef>
                <a:spcPts val="500"/>
              </a:spcBef>
            </a:pPr>
            <a:r>
              <a:rPr lang="en-US" sz="800" dirty="0"/>
              <a:t>Credit and Non-Credit Certificates</a:t>
            </a:r>
          </a:p>
          <a:p>
            <a:pPr>
              <a:spcBef>
                <a:spcPts val="500"/>
              </a:spcBef>
            </a:pPr>
            <a:r>
              <a:rPr lang="en-US" sz="800" dirty="0"/>
              <a:t>Adult Degree Completion</a:t>
            </a:r>
          </a:p>
          <a:p>
            <a:pPr>
              <a:spcBef>
                <a:spcPts val="500"/>
              </a:spcBef>
            </a:pPr>
            <a:r>
              <a:rPr lang="en-US" sz="800" dirty="0"/>
              <a:t>Corporate Training Partnerships</a:t>
            </a:r>
          </a:p>
          <a:p>
            <a:pPr>
              <a:spcBef>
                <a:spcPts val="500"/>
              </a:spcBef>
            </a:pPr>
            <a:r>
              <a:rPr lang="en-US" sz="800" dirty="0"/>
              <a:t>Short-Format and Just-in Time Offerings </a:t>
            </a:r>
          </a:p>
        </p:txBody>
      </p:sp>
      <p:sp>
        <p:nvSpPr>
          <p:cNvPr id="33" name="Text Placeholder 9"/>
          <p:cNvSpPr>
            <a:spLocks noGrp="1"/>
          </p:cNvSpPr>
          <p:nvPr/>
        </p:nvSpPr>
        <p:spPr bwMode="gray">
          <a:xfrm>
            <a:off x="1927617" y="2676555"/>
            <a:ext cx="1201538" cy="1054135"/>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800" dirty="0"/>
              <a:t>The Future of Work</a:t>
            </a:r>
          </a:p>
          <a:p>
            <a:pPr>
              <a:spcBef>
                <a:spcPts val="500"/>
              </a:spcBef>
            </a:pPr>
            <a:r>
              <a:rPr lang="en-US" sz="800" dirty="0"/>
              <a:t>Long-Range Impacts of AI, Automation</a:t>
            </a:r>
          </a:p>
          <a:p>
            <a:pPr>
              <a:spcBef>
                <a:spcPts val="500"/>
              </a:spcBef>
            </a:pPr>
            <a:r>
              <a:rPr lang="en-US" sz="800" dirty="0"/>
              <a:t>Accreditation and Policy Changes</a:t>
            </a:r>
          </a:p>
          <a:p>
            <a:pPr>
              <a:spcBef>
                <a:spcPts val="500"/>
              </a:spcBef>
            </a:pPr>
            <a:r>
              <a:rPr lang="en-US" sz="800" dirty="0"/>
              <a:t>Trends in Non-Consumption</a:t>
            </a:r>
          </a:p>
        </p:txBody>
      </p:sp>
      <p:pic>
        <p:nvPicPr>
          <p:cNvPr id="5" name="Picture 4">
            <a:extLst>
              <a:ext uri="{FF2B5EF4-FFF2-40B4-BE49-F238E27FC236}">
                <a16:creationId xmlns:a16="http://schemas.microsoft.com/office/drawing/2014/main" id="{B4CE05D8-E491-4FD8-9E64-CE446EA54683}"/>
              </a:ext>
            </a:extLst>
          </p:cNvPr>
          <p:cNvPicPr>
            <a:picLocks noChangeAspect="1"/>
          </p:cNvPicPr>
          <p:nvPr/>
        </p:nvPicPr>
        <p:blipFill>
          <a:blip r:embed="rId3"/>
          <a:stretch>
            <a:fillRect/>
          </a:stretch>
        </p:blipFill>
        <p:spPr>
          <a:xfrm>
            <a:off x="281043" y="4075563"/>
            <a:ext cx="274320" cy="209398"/>
          </a:xfrm>
          <a:prstGeom prst="rect">
            <a:avLst/>
          </a:prstGeom>
        </p:spPr>
      </p:pic>
      <p:pic>
        <p:nvPicPr>
          <p:cNvPr id="10" name="Picture 9" descr="A close up of a logo&#10;&#10;Description automatically generated">
            <a:extLst>
              <a:ext uri="{FF2B5EF4-FFF2-40B4-BE49-F238E27FC236}">
                <a16:creationId xmlns:a16="http://schemas.microsoft.com/office/drawing/2014/main" id="{E0A7FA24-DBA8-44A3-8914-CA8468EEFBF3}"/>
              </a:ext>
            </a:extLst>
          </p:cNvPr>
          <p:cNvPicPr>
            <a:picLocks noChangeAspect="1"/>
          </p:cNvPicPr>
          <p:nvPr/>
        </p:nvPicPr>
        <p:blipFill>
          <a:blip r:embed="rId4"/>
          <a:stretch>
            <a:fillRect/>
          </a:stretch>
        </p:blipFill>
        <p:spPr>
          <a:xfrm>
            <a:off x="695436" y="2117665"/>
            <a:ext cx="457200" cy="311936"/>
          </a:xfrm>
          <a:prstGeom prst="rect">
            <a:avLst/>
          </a:prstGeom>
        </p:spPr>
      </p:pic>
      <p:pic>
        <p:nvPicPr>
          <p:cNvPr id="23" name="Picture 22">
            <a:extLst>
              <a:ext uri="{FF2B5EF4-FFF2-40B4-BE49-F238E27FC236}">
                <a16:creationId xmlns:a16="http://schemas.microsoft.com/office/drawing/2014/main" id="{C7144B27-3F58-4DD0-BBA4-15B7FFBD0DA6}"/>
              </a:ext>
            </a:extLst>
          </p:cNvPr>
          <p:cNvPicPr>
            <a:picLocks noChangeAspect="1"/>
          </p:cNvPicPr>
          <p:nvPr/>
        </p:nvPicPr>
        <p:blipFill>
          <a:blip r:embed="rId5"/>
          <a:stretch>
            <a:fillRect/>
          </a:stretch>
        </p:blipFill>
        <p:spPr>
          <a:xfrm>
            <a:off x="2260670" y="2031441"/>
            <a:ext cx="457200" cy="422148"/>
          </a:xfrm>
          <a:prstGeom prst="rect">
            <a:avLst/>
          </a:prstGeom>
        </p:spPr>
      </p:pic>
      <p:pic>
        <p:nvPicPr>
          <p:cNvPr id="4" name="Picture 3" descr="A picture containing transport, wheel&#10;&#10;Description automatically generated">
            <a:extLst>
              <a:ext uri="{FF2B5EF4-FFF2-40B4-BE49-F238E27FC236}">
                <a16:creationId xmlns:a16="http://schemas.microsoft.com/office/drawing/2014/main" id="{D2415631-32AE-476D-9806-932F60317959}"/>
              </a:ext>
            </a:extLst>
          </p:cNvPr>
          <p:cNvPicPr>
            <a:picLocks noChangeAspect="1"/>
          </p:cNvPicPr>
          <p:nvPr/>
        </p:nvPicPr>
        <p:blipFill>
          <a:blip r:embed="rId6"/>
          <a:stretch>
            <a:fillRect/>
          </a:stretch>
        </p:blipFill>
        <p:spPr>
          <a:xfrm>
            <a:off x="5350272" y="2045033"/>
            <a:ext cx="252983" cy="457200"/>
          </a:xfrm>
          <a:prstGeom prst="rect">
            <a:avLst/>
          </a:prstGeom>
        </p:spPr>
      </p:pic>
      <p:pic>
        <p:nvPicPr>
          <p:cNvPr id="26" name="Picture 25">
            <a:extLst>
              <a:ext uri="{FF2B5EF4-FFF2-40B4-BE49-F238E27FC236}">
                <a16:creationId xmlns:a16="http://schemas.microsoft.com/office/drawing/2014/main" id="{40804637-8748-4768-87E0-7BE50EF75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9503" y="2014056"/>
            <a:ext cx="459441" cy="439533"/>
          </a:xfrm>
          <a:prstGeom prst="rect">
            <a:avLst/>
          </a:prstGeom>
        </p:spPr>
      </p:pic>
      <p:pic>
        <p:nvPicPr>
          <p:cNvPr id="27" name="Picture 26">
            <a:extLst>
              <a:ext uri="{FF2B5EF4-FFF2-40B4-BE49-F238E27FC236}">
                <a16:creationId xmlns:a16="http://schemas.microsoft.com/office/drawing/2014/main" id="{55F4148A-711D-468F-8F13-F8E2AA5DB2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9475" y="4075563"/>
            <a:ext cx="274320" cy="238658"/>
          </a:xfrm>
          <a:prstGeom prst="rect">
            <a:avLst/>
          </a:prstGeom>
        </p:spPr>
      </p:pic>
      <p:sp>
        <p:nvSpPr>
          <p:cNvPr id="28" name="Text Placeholder 9">
            <a:extLst>
              <a:ext uri="{FF2B5EF4-FFF2-40B4-BE49-F238E27FC236}">
                <a16:creationId xmlns:a16="http://schemas.microsoft.com/office/drawing/2014/main" id="{C317D605-2F94-494B-84C1-F47E7A92E261}"/>
              </a:ext>
            </a:extLst>
          </p:cNvPr>
          <p:cNvSpPr>
            <a:spLocks noGrp="1"/>
          </p:cNvSpPr>
          <p:nvPr/>
        </p:nvSpPr>
        <p:spPr bwMode="gray">
          <a:xfrm>
            <a:off x="5344879" y="4075563"/>
            <a:ext cx="954139" cy="36933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800" i="1" dirty="0"/>
              <a:t>Infrastructure Readiness Diagnostic</a:t>
            </a:r>
          </a:p>
        </p:txBody>
      </p:sp>
      <p:sp>
        <p:nvSpPr>
          <p:cNvPr id="29" name="Text Placeholder 9">
            <a:extLst>
              <a:ext uri="{FF2B5EF4-FFF2-40B4-BE49-F238E27FC236}">
                <a16:creationId xmlns:a16="http://schemas.microsoft.com/office/drawing/2014/main" id="{AAC4BA37-F27E-419D-8150-C7428A406232}"/>
              </a:ext>
            </a:extLst>
          </p:cNvPr>
          <p:cNvSpPr>
            <a:spLocks noGrp="1"/>
          </p:cNvSpPr>
          <p:nvPr/>
        </p:nvSpPr>
        <p:spPr bwMode="gray">
          <a:xfrm>
            <a:off x="637530" y="4075563"/>
            <a:ext cx="1042787" cy="246221"/>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800" i="1" dirty="0"/>
              <a:t>Smart Growth in a Competitive Market</a:t>
            </a:r>
          </a:p>
        </p:txBody>
      </p:sp>
      <p:pic>
        <p:nvPicPr>
          <p:cNvPr id="30" name="Picture 29">
            <a:extLst>
              <a:ext uri="{FF2B5EF4-FFF2-40B4-BE49-F238E27FC236}">
                <a16:creationId xmlns:a16="http://schemas.microsoft.com/office/drawing/2014/main" id="{AE17AD96-5DC1-44BC-B31E-D75EDF588A9A}"/>
              </a:ext>
            </a:extLst>
          </p:cNvPr>
          <p:cNvPicPr>
            <a:picLocks noChangeAspect="1"/>
          </p:cNvPicPr>
          <p:nvPr/>
        </p:nvPicPr>
        <p:blipFill>
          <a:blip r:embed="rId3"/>
          <a:stretch>
            <a:fillRect/>
          </a:stretch>
        </p:blipFill>
        <p:spPr>
          <a:xfrm>
            <a:off x="1951069" y="4075563"/>
            <a:ext cx="274320" cy="209398"/>
          </a:xfrm>
          <a:prstGeom prst="rect">
            <a:avLst/>
          </a:prstGeom>
        </p:spPr>
      </p:pic>
      <p:sp>
        <p:nvSpPr>
          <p:cNvPr id="31" name="Text Placeholder 9">
            <a:extLst>
              <a:ext uri="{FF2B5EF4-FFF2-40B4-BE49-F238E27FC236}">
                <a16:creationId xmlns:a16="http://schemas.microsoft.com/office/drawing/2014/main" id="{5F4A5B1B-113F-4E7D-BDCF-4FB0A87E2AE0}"/>
              </a:ext>
            </a:extLst>
          </p:cNvPr>
          <p:cNvSpPr>
            <a:spLocks noGrp="1"/>
          </p:cNvSpPr>
          <p:nvPr/>
        </p:nvSpPr>
        <p:spPr bwMode="gray">
          <a:xfrm>
            <a:off x="2302227" y="4075563"/>
            <a:ext cx="1042787" cy="246221"/>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800" i="1" dirty="0"/>
              <a:t>Future-Proof Portfolio Design</a:t>
            </a:r>
          </a:p>
        </p:txBody>
      </p:sp>
      <p:pic>
        <p:nvPicPr>
          <p:cNvPr id="34" name="Picture 33">
            <a:extLst>
              <a:ext uri="{FF2B5EF4-FFF2-40B4-BE49-F238E27FC236}">
                <a16:creationId xmlns:a16="http://schemas.microsoft.com/office/drawing/2014/main" id="{67751D10-AF08-48FC-9A9F-E3B972F361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3397" y="4075563"/>
            <a:ext cx="341477" cy="274320"/>
          </a:xfrm>
          <a:prstGeom prst="rect">
            <a:avLst/>
          </a:prstGeom>
        </p:spPr>
      </p:pic>
      <p:sp>
        <p:nvSpPr>
          <p:cNvPr id="35" name="Text Placeholder 9">
            <a:extLst>
              <a:ext uri="{FF2B5EF4-FFF2-40B4-BE49-F238E27FC236}">
                <a16:creationId xmlns:a16="http://schemas.microsoft.com/office/drawing/2014/main" id="{7C50C7DF-85A9-4892-BD91-9741D30D5AE0}"/>
              </a:ext>
            </a:extLst>
          </p:cNvPr>
          <p:cNvSpPr>
            <a:spLocks noGrp="1"/>
          </p:cNvSpPr>
          <p:nvPr/>
        </p:nvSpPr>
        <p:spPr bwMode="gray">
          <a:xfrm>
            <a:off x="3823553" y="4059920"/>
            <a:ext cx="1042787" cy="369332"/>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800" i="1" dirty="0"/>
              <a:t>Program Growth and Margin Calculator</a:t>
            </a:r>
          </a:p>
        </p:txBody>
      </p:sp>
    </p:spTree>
    <p:custDataLst>
      <p:tags r:id="rId1"/>
    </p:custDataLst>
    <p:extLst>
      <p:ext uri="{BB962C8B-B14F-4D97-AF65-F5344CB8AC3E}">
        <p14:creationId xmlns:p14="http://schemas.microsoft.com/office/powerpoint/2010/main" val="215269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0DDD3-7310-42A9-94F7-791FB6BF92EA}"/>
              </a:ext>
            </a:extLst>
          </p:cNvPr>
          <p:cNvSpPr>
            <a:spLocks noGrp="1"/>
          </p:cNvSpPr>
          <p:nvPr>
            <p:ph type="title"/>
          </p:nvPr>
        </p:nvSpPr>
        <p:spPr>
          <a:xfrm>
            <a:off x="457200" y="2379978"/>
            <a:ext cx="5090160" cy="346249"/>
          </a:xfrm>
        </p:spPr>
        <p:txBody>
          <a:bodyPr/>
          <a:lstStyle/>
          <a:p>
            <a:r>
              <a:rPr lang="en-US" dirty="0"/>
              <a:t>Q&amp;A</a:t>
            </a:r>
          </a:p>
        </p:txBody>
      </p:sp>
      <p:sp>
        <p:nvSpPr>
          <p:cNvPr id="8" name="Text Placeholder 7">
            <a:extLst>
              <a:ext uri="{FF2B5EF4-FFF2-40B4-BE49-F238E27FC236}">
                <a16:creationId xmlns:a16="http://schemas.microsoft.com/office/drawing/2014/main" id="{2F82540D-90A9-48EC-8645-6F0BF44B834D}"/>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D4B05161-7362-435C-85EF-D2D4C4A1217F}"/>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32F00855-E47D-4DF0-8D3D-C350010DFED3}"/>
              </a:ext>
            </a:extLst>
          </p:cNvPr>
          <p:cNvSpPr>
            <a:spLocks noGrp="1"/>
          </p:cNvSpPr>
          <p:nvPr>
            <p:ph type="body" sz="quarter" idx="21"/>
          </p:nvPr>
        </p:nvSpPr>
        <p:spPr>
          <a:xfrm>
            <a:off x="4779242" y="3494256"/>
            <a:ext cx="655847" cy="205151"/>
          </a:xfrm>
        </p:spPr>
        <p:txBody>
          <a:bodyPr/>
          <a:lstStyle/>
          <a:p>
            <a:r>
              <a:rPr lang="en-US" dirty="0"/>
              <a:t>section</a:t>
            </a:r>
          </a:p>
        </p:txBody>
      </p:sp>
      <p:sp>
        <p:nvSpPr>
          <p:cNvPr id="11" name="Text Placeholder 10">
            <a:extLst>
              <a:ext uri="{FF2B5EF4-FFF2-40B4-BE49-F238E27FC236}">
                <a16:creationId xmlns:a16="http://schemas.microsoft.com/office/drawing/2014/main" id="{1CBAE058-3C1D-4D3F-8315-4C4C1E219ACF}"/>
              </a:ext>
            </a:extLst>
          </p:cNvPr>
          <p:cNvSpPr>
            <a:spLocks noGrp="1"/>
          </p:cNvSpPr>
          <p:nvPr>
            <p:ph type="body" sz="quarter" idx="22"/>
          </p:nvPr>
        </p:nvSpPr>
        <p:spPr/>
        <p:txBody>
          <a:bodyPr/>
          <a:lstStyle/>
          <a:p>
            <a:r>
              <a:rPr lang="en-US" dirty="0"/>
              <a:t>5</a:t>
            </a:r>
          </a:p>
        </p:txBody>
      </p:sp>
    </p:spTree>
    <p:extLst>
      <p:ext uri="{BB962C8B-B14F-4D97-AF65-F5344CB8AC3E}">
        <p14:creationId xmlns:p14="http://schemas.microsoft.com/office/powerpoint/2010/main" val="355640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740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A18F-14F8-465A-9C08-1730591CE9BE}"/>
              </a:ext>
            </a:extLst>
          </p:cNvPr>
          <p:cNvSpPr>
            <a:spLocks noGrp="1"/>
          </p:cNvSpPr>
          <p:nvPr>
            <p:ph type="title"/>
          </p:nvPr>
        </p:nvSpPr>
        <p:spPr>
          <a:xfrm>
            <a:off x="457199" y="2033730"/>
            <a:ext cx="4717627" cy="692497"/>
          </a:xfrm>
        </p:spPr>
        <p:txBody>
          <a:bodyPr/>
          <a:lstStyle/>
          <a:p>
            <a:r>
              <a:rPr lang="en-US" dirty="0"/>
              <a:t>Modality, Mission, &amp; Margin</a:t>
            </a:r>
          </a:p>
        </p:txBody>
      </p:sp>
      <p:sp>
        <p:nvSpPr>
          <p:cNvPr id="3" name="Text Placeholder 2">
            <a:extLst>
              <a:ext uri="{FF2B5EF4-FFF2-40B4-BE49-F238E27FC236}">
                <a16:creationId xmlns:a16="http://schemas.microsoft.com/office/drawing/2014/main" id="{5F2FEFC6-767C-4F78-8974-7680568D7A42}"/>
              </a:ext>
            </a:extLst>
          </p:cNvPr>
          <p:cNvSpPr>
            <a:spLocks noGrp="1"/>
          </p:cNvSpPr>
          <p:nvPr>
            <p:ph type="body" sz="quarter" idx="19"/>
          </p:nvPr>
        </p:nvSpPr>
        <p:spPr/>
        <p:txBody>
          <a:bodyPr/>
          <a:lstStyle/>
          <a:p>
            <a:r>
              <a:rPr lang="en-US" dirty="0"/>
              <a:t>The Latest Trends in Online Learning</a:t>
            </a:r>
          </a:p>
        </p:txBody>
      </p:sp>
      <p:sp>
        <p:nvSpPr>
          <p:cNvPr id="4" name="Text Placeholder 3">
            <a:extLst>
              <a:ext uri="{FF2B5EF4-FFF2-40B4-BE49-F238E27FC236}">
                <a16:creationId xmlns:a16="http://schemas.microsoft.com/office/drawing/2014/main" id="{76C33A56-ABC6-41BF-BE0E-EAF5E0B3D28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D80A4C7B-ABCB-4F6A-A080-F21FB982CB25}"/>
              </a:ext>
            </a:extLst>
          </p:cNvPr>
          <p:cNvSpPr>
            <a:spLocks noGrp="1"/>
          </p:cNvSpPr>
          <p:nvPr>
            <p:ph type="body" sz="quarter" idx="21"/>
          </p:nvPr>
        </p:nvSpPr>
        <p:spPr>
          <a:xfrm>
            <a:off x="4779242" y="3494256"/>
            <a:ext cx="655847" cy="205151"/>
          </a:xfrm>
        </p:spPr>
        <p:txBody>
          <a:bodyPr/>
          <a:lstStyle/>
          <a:p>
            <a:r>
              <a:rPr lang="en-US" dirty="0"/>
              <a:t>section</a:t>
            </a:r>
          </a:p>
        </p:txBody>
      </p:sp>
      <p:sp>
        <p:nvSpPr>
          <p:cNvPr id="6" name="Text Placeholder 5">
            <a:extLst>
              <a:ext uri="{FF2B5EF4-FFF2-40B4-BE49-F238E27FC236}">
                <a16:creationId xmlns:a16="http://schemas.microsoft.com/office/drawing/2014/main" id="{014F3573-8001-46D5-ADCE-CF456D2BAF38}"/>
              </a:ext>
            </a:extLst>
          </p:cNvPr>
          <p:cNvSpPr>
            <a:spLocks noGrp="1"/>
          </p:cNvSpPr>
          <p:nvPr>
            <p:ph type="body" sz="quarter" idx="22"/>
          </p:nvPr>
        </p:nvSpPr>
        <p:spPr/>
        <p:txBody>
          <a:bodyPr/>
          <a:lstStyle/>
          <a:p>
            <a:r>
              <a:rPr lang="en-US" dirty="0"/>
              <a:t>1</a:t>
            </a:r>
          </a:p>
        </p:txBody>
      </p:sp>
    </p:spTree>
    <p:extLst>
      <p:ext uri="{BB962C8B-B14F-4D97-AF65-F5344CB8AC3E}">
        <p14:creationId xmlns:p14="http://schemas.microsoft.com/office/powerpoint/2010/main" val="358574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5"/>
          </p:nvPr>
        </p:nvSpPr>
        <p:spPr/>
        <p:txBody>
          <a:bodyPr/>
          <a:lstStyle/>
          <a:p>
            <a:r>
              <a:rPr lang="en-US" dirty="0"/>
              <a:t>Online Enrollment Growth Outpaces Face-to-Face Enrollment Growth</a:t>
            </a:r>
          </a:p>
        </p:txBody>
      </p:sp>
      <p:sp>
        <p:nvSpPr>
          <p:cNvPr id="20" name="Text Placeholder 19"/>
          <p:cNvSpPr>
            <a:spLocks noGrp="1"/>
          </p:cNvSpPr>
          <p:nvPr>
            <p:ph type="body" sz="quarter" idx="16"/>
          </p:nvPr>
        </p:nvSpPr>
        <p:spPr/>
        <p:txBody>
          <a:bodyPr/>
          <a:lstStyle/>
          <a:p>
            <a:r>
              <a:rPr lang="en-US" dirty="0"/>
              <a:t>Online Enrollment Landscape</a:t>
            </a:r>
          </a:p>
        </p:txBody>
      </p:sp>
      <p:sp>
        <p:nvSpPr>
          <p:cNvPr id="21" name="Text Placeholder 20"/>
          <p:cNvSpPr>
            <a:spLocks noGrp="1"/>
          </p:cNvSpPr>
          <p:nvPr>
            <p:ph type="body" sz="quarter" idx="18"/>
          </p:nvPr>
        </p:nvSpPr>
        <p:spPr>
          <a:xfrm>
            <a:off x="5148072" y="4677489"/>
            <a:ext cx="1252728" cy="123111"/>
          </a:xfrm>
        </p:spPr>
        <p:txBody>
          <a:bodyPr/>
          <a:lstStyle/>
          <a:p>
            <a:r>
              <a:rPr lang="en-US" dirty="0"/>
              <a:t>Source: EAB analysis of IPEDS data.</a:t>
            </a:r>
          </a:p>
        </p:txBody>
      </p:sp>
      <p:sp>
        <p:nvSpPr>
          <p:cNvPr id="22" name="Text Placeholder 21"/>
          <p:cNvSpPr>
            <a:spLocks noGrp="1"/>
          </p:cNvSpPr>
          <p:nvPr>
            <p:ph type="body" sz="quarter" idx="19"/>
          </p:nvPr>
        </p:nvSpPr>
        <p:spPr/>
        <p:txBody>
          <a:bodyPr/>
          <a:lstStyle/>
          <a:p>
            <a:endParaRPr lang="en-US"/>
          </a:p>
        </p:txBody>
      </p:sp>
      <p:sp>
        <p:nvSpPr>
          <p:cNvPr id="18" name="Title 17"/>
          <p:cNvSpPr>
            <a:spLocks noGrp="1"/>
          </p:cNvSpPr>
          <p:nvPr>
            <p:ph type="title"/>
          </p:nvPr>
        </p:nvSpPr>
        <p:spPr/>
        <p:txBody>
          <a:bodyPr/>
          <a:lstStyle/>
          <a:p>
            <a:r>
              <a:rPr lang="en-US" dirty="0"/>
              <a:t>Online Courses Increasingly Popular</a:t>
            </a:r>
          </a:p>
        </p:txBody>
      </p:sp>
      <p:graphicFrame>
        <p:nvGraphicFramePr>
          <p:cNvPr id="32" name="Chart 31"/>
          <p:cNvGraphicFramePr/>
          <p:nvPr/>
        </p:nvGraphicFramePr>
        <p:xfrm>
          <a:off x="277813" y="1002594"/>
          <a:ext cx="5798134" cy="3520194"/>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bwMode="gray">
          <a:xfrm>
            <a:off x="277813" y="1055955"/>
            <a:ext cx="5339080" cy="153888"/>
          </a:xfrm>
          <a:prstGeom prst="rect">
            <a:avLst/>
          </a:prstGeom>
          <a:noFill/>
        </p:spPr>
        <p:txBody>
          <a:bodyPr wrap="square" lIns="0" tIns="0" rIns="0" bIns="0" rtlCol="0">
            <a:spAutoFit/>
          </a:bodyPr>
          <a:lstStyle/>
          <a:p>
            <a:r>
              <a:rPr lang="en-US" sz="1000" b="1" dirty="0"/>
              <a:t>Enrollment in Online and Hybrid Courses and Programs Continues to Grow</a:t>
            </a:r>
          </a:p>
        </p:txBody>
      </p:sp>
      <p:sp>
        <p:nvSpPr>
          <p:cNvPr id="34" name="TextBox 8"/>
          <p:cNvSpPr txBox="1"/>
          <p:nvPr/>
        </p:nvSpPr>
        <p:spPr bwMode="gray">
          <a:xfrm>
            <a:off x="277813" y="1246163"/>
            <a:ext cx="5543627" cy="1384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i="1" dirty="0">
                <a:solidFill>
                  <a:schemeClr val="accent3"/>
                </a:solidFill>
              </a:rPr>
              <a:t>Percentage change in student enrollment at four-year, degree-granting institutions, 2012-2016</a:t>
            </a:r>
          </a:p>
        </p:txBody>
      </p:sp>
      <p:sp>
        <p:nvSpPr>
          <p:cNvPr id="35" name="Line Callout 1 34"/>
          <p:cNvSpPr/>
          <p:nvPr/>
        </p:nvSpPr>
        <p:spPr bwMode="gray">
          <a:xfrm>
            <a:off x="1412358" y="1818438"/>
            <a:ext cx="1580715" cy="830997"/>
          </a:xfrm>
          <a:prstGeom prst="borderCallout1">
            <a:avLst>
              <a:gd name="adj1" fmla="val 30636"/>
              <a:gd name="adj2" fmla="val 99606"/>
              <a:gd name="adj3" fmla="val 31502"/>
              <a:gd name="adj4" fmla="val 121262"/>
            </a:avLst>
          </a:prstGeom>
          <a:solidFill>
            <a:schemeClr val="accent5"/>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chemeClr val="bg1"/>
                </a:solidFill>
              </a:rPr>
              <a:t>Due to the associated flexibility and pedagogical benefits of hybrid courses, students are more interested in blended learning opportunities. </a:t>
            </a:r>
          </a:p>
        </p:txBody>
      </p:sp>
    </p:spTree>
    <p:custDataLst>
      <p:tags r:id="rId1"/>
    </p:custDataLst>
    <p:extLst>
      <p:ext uri="{BB962C8B-B14F-4D97-AF65-F5344CB8AC3E}">
        <p14:creationId xmlns:p14="http://schemas.microsoft.com/office/powerpoint/2010/main" val="166322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Online Students Value Access to In-Person Services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3999630" y="4215825"/>
            <a:ext cx="2401170" cy="584775"/>
          </a:xfrm>
        </p:spPr>
        <p:txBody>
          <a:bodyPr/>
          <a:lstStyle/>
          <a:p>
            <a:r>
              <a:rPr lang="en-US" dirty="0"/>
              <a:t>Source: Andrew J. Magda and Carol B. </a:t>
            </a:r>
            <a:r>
              <a:rPr lang="en-US" dirty="0" err="1"/>
              <a:t>Aslanian</a:t>
            </a:r>
            <a:r>
              <a:rPr lang="en-US" dirty="0"/>
              <a:t>, </a:t>
            </a:r>
            <a:r>
              <a:rPr lang="en-US" i="1" dirty="0"/>
              <a:t>Online College Students 2018: Comprehensive Data on Demands and Preferences</a:t>
            </a:r>
            <a:r>
              <a:rPr lang="en-US" dirty="0"/>
              <a:t> (Louisville: The Learning House, Inc., 2018); EAB analysis of IPEDS data.</a:t>
            </a:r>
          </a:p>
        </p:txBody>
      </p:sp>
      <p:sp>
        <p:nvSpPr>
          <p:cNvPr id="5" name="Text Placeholder 4"/>
          <p:cNvSpPr>
            <a:spLocks noGrp="1"/>
          </p:cNvSpPr>
          <p:nvPr>
            <p:ph type="body" sz="quarter" idx="19"/>
          </p:nvPr>
        </p:nvSpPr>
        <p:spPr>
          <a:xfrm>
            <a:off x="-1" y="4432588"/>
            <a:ext cx="3115815" cy="230832"/>
          </a:xfrm>
        </p:spPr>
        <p:txBody>
          <a:bodyPr/>
          <a:lstStyle/>
          <a:p>
            <a:r>
              <a:rPr lang="en-US" dirty="0"/>
              <a:t>Ten percent of respondents indicated that they were not sure how far they lived from the closest campus/service center of the college/university in which they enrolled</a:t>
            </a:r>
          </a:p>
        </p:txBody>
      </p:sp>
      <p:sp>
        <p:nvSpPr>
          <p:cNvPr id="6" name="Title 5"/>
          <p:cNvSpPr>
            <a:spLocks noGrp="1"/>
          </p:cNvSpPr>
          <p:nvPr>
            <p:ph type="title"/>
          </p:nvPr>
        </p:nvSpPr>
        <p:spPr>
          <a:xfrm>
            <a:off x="280194" y="317005"/>
            <a:ext cx="5486400" cy="249299"/>
          </a:xfrm>
        </p:spPr>
        <p:txBody>
          <a:bodyPr/>
          <a:lstStyle/>
          <a:p>
            <a:r>
              <a:rPr lang="en-US" dirty="0"/>
              <a:t>Most Online Students Reside In-State</a:t>
            </a:r>
          </a:p>
        </p:txBody>
      </p:sp>
      <p:sp>
        <p:nvSpPr>
          <p:cNvPr id="7" name="TextBox 6"/>
          <p:cNvSpPr txBox="1"/>
          <p:nvPr/>
        </p:nvSpPr>
        <p:spPr bwMode="gray">
          <a:xfrm>
            <a:off x="280515" y="983413"/>
            <a:ext cx="3225242" cy="153888"/>
          </a:xfrm>
          <a:prstGeom prst="rect">
            <a:avLst/>
          </a:prstGeom>
          <a:noFill/>
        </p:spPr>
        <p:txBody>
          <a:bodyPr wrap="none" lIns="0" tIns="0" rIns="0" bIns="0" rtlCol="0">
            <a:spAutoFit/>
          </a:bodyPr>
          <a:lstStyle/>
          <a:p>
            <a:pPr>
              <a:spcBef>
                <a:spcPts val="500"/>
              </a:spcBef>
            </a:pPr>
            <a:r>
              <a:rPr lang="en-US" sz="1000" b="1" dirty="0"/>
              <a:t>Online Students are Local to their Institution</a:t>
            </a:r>
          </a:p>
        </p:txBody>
      </p:sp>
      <p:sp>
        <p:nvSpPr>
          <p:cNvPr id="8" name="TextBox 7"/>
          <p:cNvSpPr txBox="1"/>
          <p:nvPr/>
        </p:nvSpPr>
        <p:spPr bwMode="gray">
          <a:xfrm>
            <a:off x="280194" y="1153722"/>
            <a:ext cx="2786019" cy="138499"/>
          </a:xfrm>
          <a:prstGeom prst="rect">
            <a:avLst/>
          </a:prstGeom>
          <a:noFill/>
        </p:spPr>
        <p:txBody>
          <a:bodyPr wrap="none" lIns="0" tIns="0" rIns="0" bIns="0" rtlCol="0">
            <a:spAutoFit/>
          </a:bodyPr>
          <a:lstStyle/>
          <a:p>
            <a:pPr>
              <a:spcBef>
                <a:spcPts val="500"/>
              </a:spcBef>
            </a:pPr>
            <a:r>
              <a:rPr lang="en-US" sz="900" i="1" dirty="0">
                <a:solidFill>
                  <a:schemeClr val="accent3"/>
                </a:solidFill>
              </a:rPr>
              <a:t>Online Student Distance from Institution, 2018</a:t>
            </a:r>
            <a:r>
              <a:rPr lang="en-US" sz="900" i="1" baseline="30000" dirty="0">
                <a:solidFill>
                  <a:schemeClr val="accent3"/>
                </a:solidFill>
              </a:rPr>
              <a:t>1</a:t>
            </a:r>
          </a:p>
        </p:txBody>
      </p:sp>
      <p:grpSp>
        <p:nvGrpSpPr>
          <p:cNvPr id="9" name="Group 8"/>
          <p:cNvGrpSpPr/>
          <p:nvPr/>
        </p:nvGrpSpPr>
        <p:grpSpPr>
          <a:xfrm>
            <a:off x="328660" y="1361768"/>
            <a:ext cx="5588701" cy="838172"/>
            <a:chOff x="317503" y="1144508"/>
            <a:chExt cx="5762623" cy="941958"/>
          </a:xfrm>
        </p:grpSpPr>
        <p:sp>
          <p:nvSpPr>
            <p:cNvPr id="10" name="Oval 9"/>
            <p:cNvSpPr/>
            <p:nvPr/>
          </p:nvSpPr>
          <p:spPr bwMode="gray">
            <a:xfrm>
              <a:off x="317503" y="1144508"/>
              <a:ext cx="5762620" cy="610203"/>
            </a:xfrm>
            <a:prstGeom prst="ellipse">
              <a:avLst/>
            </a:prstGeom>
            <a:solidFill>
              <a:schemeClr val="accent2">
                <a:lumMod val="20000"/>
                <a:lumOff val="80000"/>
              </a:schemeClr>
            </a:solidFill>
            <a:ln w="127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a:solidFill>
                  <a:schemeClr val="bg2"/>
                </a:solidFill>
              </a:endParaRPr>
            </a:p>
          </p:txBody>
        </p:sp>
        <p:sp>
          <p:nvSpPr>
            <p:cNvPr id="11" name="Oval 10"/>
            <p:cNvSpPr/>
            <p:nvPr/>
          </p:nvSpPr>
          <p:spPr bwMode="gray">
            <a:xfrm>
              <a:off x="317503" y="1194569"/>
              <a:ext cx="3788307" cy="510081"/>
            </a:xfrm>
            <a:prstGeom prst="ellipse">
              <a:avLst/>
            </a:prstGeom>
            <a:solidFill>
              <a:schemeClr val="accent6"/>
            </a:solidFill>
            <a:ln w="127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a:solidFill>
                  <a:schemeClr val="bg2"/>
                </a:solidFill>
              </a:endParaRPr>
            </a:p>
          </p:txBody>
        </p:sp>
        <p:sp>
          <p:nvSpPr>
            <p:cNvPr id="12" name="Oval 11"/>
            <p:cNvSpPr/>
            <p:nvPr/>
          </p:nvSpPr>
          <p:spPr bwMode="gray">
            <a:xfrm>
              <a:off x="317503" y="1274907"/>
              <a:ext cx="2203944" cy="349405"/>
            </a:xfrm>
            <a:prstGeom prst="ellipse">
              <a:avLst/>
            </a:prstGeom>
            <a:solidFill>
              <a:schemeClr val="accent5"/>
            </a:solidFill>
            <a:ln w="1270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a:solidFill>
                  <a:schemeClr val="bg2"/>
                </a:solidFill>
              </a:endParaRPr>
            </a:p>
          </p:txBody>
        </p:sp>
        <p:sp>
          <p:nvSpPr>
            <p:cNvPr id="13" name="TextBox 12"/>
            <p:cNvSpPr txBox="1"/>
            <p:nvPr/>
          </p:nvSpPr>
          <p:spPr bwMode="gray">
            <a:xfrm>
              <a:off x="1059763" y="1257249"/>
              <a:ext cx="719429" cy="432359"/>
            </a:xfrm>
            <a:prstGeom prst="rect">
              <a:avLst/>
            </a:prstGeom>
            <a:noFill/>
          </p:spPr>
          <p:txBody>
            <a:bodyPr wrap="square" lIns="0" tIns="0" rIns="0" bIns="0" rtlCol="0">
              <a:spAutoFit/>
            </a:bodyPr>
            <a:lstStyle/>
            <a:p>
              <a:pPr algn="ctr"/>
              <a:r>
                <a:rPr lang="en-US" sz="2500" dirty="0">
                  <a:solidFill>
                    <a:schemeClr val="bg1"/>
                  </a:solidFill>
                  <a:latin typeface="+mj-lt"/>
                </a:rPr>
                <a:t>66%</a:t>
              </a:r>
            </a:p>
          </p:txBody>
        </p:sp>
        <p:sp>
          <p:nvSpPr>
            <p:cNvPr id="14" name="TextBox 13"/>
            <p:cNvSpPr txBox="1"/>
            <p:nvPr/>
          </p:nvSpPr>
          <p:spPr bwMode="gray">
            <a:xfrm>
              <a:off x="2953919" y="1257249"/>
              <a:ext cx="719429" cy="432359"/>
            </a:xfrm>
            <a:prstGeom prst="rect">
              <a:avLst/>
            </a:prstGeom>
            <a:noFill/>
          </p:spPr>
          <p:txBody>
            <a:bodyPr wrap="square" lIns="0" tIns="0" rIns="0" bIns="0" rtlCol="0">
              <a:spAutoFit/>
            </a:bodyPr>
            <a:lstStyle/>
            <a:p>
              <a:pPr algn="ctr"/>
              <a:r>
                <a:rPr lang="en-US" sz="2500" dirty="0">
                  <a:solidFill>
                    <a:schemeClr val="bg1"/>
                  </a:solidFill>
                  <a:latin typeface="+mj-lt"/>
                </a:rPr>
                <a:t>12%</a:t>
              </a:r>
            </a:p>
          </p:txBody>
        </p:sp>
        <p:sp>
          <p:nvSpPr>
            <p:cNvPr id="15" name="TextBox 14"/>
            <p:cNvSpPr txBox="1"/>
            <p:nvPr/>
          </p:nvSpPr>
          <p:spPr bwMode="gray">
            <a:xfrm>
              <a:off x="4733257" y="1257249"/>
              <a:ext cx="719429" cy="432359"/>
            </a:xfrm>
            <a:prstGeom prst="rect">
              <a:avLst/>
            </a:prstGeom>
            <a:noFill/>
          </p:spPr>
          <p:txBody>
            <a:bodyPr wrap="square" lIns="0" tIns="0" rIns="0" bIns="0" rtlCol="0">
              <a:spAutoFit/>
            </a:bodyPr>
            <a:lstStyle/>
            <a:p>
              <a:pPr algn="ctr"/>
              <a:r>
                <a:rPr lang="en-US" sz="2500" dirty="0">
                  <a:latin typeface="+mj-lt"/>
                </a:rPr>
                <a:t>13%</a:t>
              </a:r>
            </a:p>
          </p:txBody>
        </p:sp>
        <p:grpSp>
          <p:nvGrpSpPr>
            <p:cNvPr id="16" name="Group 15"/>
            <p:cNvGrpSpPr/>
            <p:nvPr/>
          </p:nvGrpSpPr>
          <p:grpSpPr>
            <a:xfrm>
              <a:off x="317505" y="1792404"/>
              <a:ext cx="5762621" cy="294062"/>
              <a:chOff x="317505" y="1792404"/>
              <a:chExt cx="5762621" cy="294062"/>
            </a:xfrm>
          </p:grpSpPr>
          <p:sp>
            <p:nvSpPr>
              <p:cNvPr id="17" name="Right Bracket 16"/>
              <p:cNvSpPr/>
              <p:nvPr/>
            </p:nvSpPr>
            <p:spPr bwMode="gray">
              <a:xfrm rot="16200000" flipH="1">
                <a:off x="1376539" y="733370"/>
                <a:ext cx="85877" cy="2203945"/>
              </a:xfrm>
              <a:prstGeom prst="rightBracket">
                <a:avLst>
                  <a:gd name="adj" fmla="val 0"/>
                </a:avLst>
              </a:prstGeom>
              <a:ln w="9525">
                <a:solidFill>
                  <a:schemeClr val="tx1"/>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p>
            </p:txBody>
          </p:sp>
          <p:sp>
            <p:nvSpPr>
              <p:cNvPr id="18" name="Right Bracket 17"/>
              <p:cNvSpPr/>
              <p:nvPr/>
            </p:nvSpPr>
            <p:spPr bwMode="gray">
              <a:xfrm rot="16200000" flipH="1">
                <a:off x="3270694" y="1043163"/>
                <a:ext cx="85878" cy="1584361"/>
              </a:xfrm>
              <a:prstGeom prst="rightBracket">
                <a:avLst>
                  <a:gd name="adj" fmla="val 0"/>
                </a:avLst>
              </a:prstGeom>
              <a:ln w="9525">
                <a:solidFill>
                  <a:schemeClr val="tx1"/>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p>
            </p:txBody>
          </p:sp>
          <p:sp>
            <p:nvSpPr>
              <p:cNvPr id="19" name="Right Bracket 18"/>
              <p:cNvSpPr/>
              <p:nvPr/>
            </p:nvSpPr>
            <p:spPr bwMode="gray">
              <a:xfrm rot="16200000" flipH="1">
                <a:off x="5050032" y="848189"/>
                <a:ext cx="85878" cy="1974311"/>
              </a:xfrm>
              <a:prstGeom prst="rightBracket">
                <a:avLst>
                  <a:gd name="adj" fmla="val 0"/>
                </a:avLst>
              </a:prstGeom>
              <a:ln w="9525">
                <a:solidFill>
                  <a:schemeClr val="tx1"/>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p>
            </p:txBody>
          </p:sp>
          <p:sp>
            <p:nvSpPr>
              <p:cNvPr id="20" name="TextBox 19"/>
              <p:cNvSpPr txBox="1"/>
              <p:nvPr/>
            </p:nvSpPr>
            <p:spPr bwMode="gray">
              <a:xfrm>
                <a:off x="920768" y="1930818"/>
                <a:ext cx="719429" cy="155648"/>
              </a:xfrm>
              <a:prstGeom prst="rect">
                <a:avLst/>
              </a:prstGeom>
              <a:noFill/>
            </p:spPr>
            <p:txBody>
              <a:bodyPr wrap="square" lIns="0" tIns="0" rIns="0" bIns="0" rtlCol="0">
                <a:spAutoFit/>
              </a:bodyPr>
              <a:lstStyle/>
              <a:p>
                <a:pPr algn="ctr"/>
                <a:r>
                  <a:rPr lang="en-US" sz="900" dirty="0"/>
                  <a:t>0-49 Miles</a:t>
                </a:r>
              </a:p>
            </p:txBody>
          </p:sp>
          <p:sp>
            <p:nvSpPr>
              <p:cNvPr id="21" name="TextBox 20"/>
              <p:cNvSpPr txBox="1"/>
              <p:nvPr/>
            </p:nvSpPr>
            <p:spPr bwMode="gray">
              <a:xfrm>
                <a:off x="2856433" y="1930818"/>
                <a:ext cx="914400" cy="155648"/>
              </a:xfrm>
              <a:prstGeom prst="rect">
                <a:avLst/>
              </a:prstGeom>
              <a:noFill/>
            </p:spPr>
            <p:txBody>
              <a:bodyPr wrap="square" lIns="0" tIns="0" rIns="0" bIns="0" rtlCol="0">
                <a:spAutoFit/>
              </a:bodyPr>
              <a:lstStyle/>
              <a:p>
                <a:pPr algn="ctr"/>
                <a:r>
                  <a:rPr lang="en-US" sz="900" dirty="0"/>
                  <a:t>50-100 Miles</a:t>
                </a:r>
              </a:p>
            </p:txBody>
          </p:sp>
          <p:sp>
            <p:nvSpPr>
              <p:cNvPr id="22" name="TextBox 21"/>
              <p:cNvSpPr txBox="1"/>
              <p:nvPr/>
            </p:nvSpPr>
            <p:spPr bwMode="gray">
              <a:xfrm>
                <a:off x="4635771" y="1930818"/>
                <a:ext cx="914400" cy="155648"/>
              </a:xfrm>
              <a:prstGeom prst="rect">
                <a:avLst/>
              </a:prstGeom>
              <a:noFill/>
            </p:spPr>
            <p:txBody>
              <a:bodyPr wrap="square" lIns="0" tIns="0" rIns="0" bIns="0" rtlCol="0">
                <a:spAutoFit/>
              </a:bodyPr>
              <a:lstStyle/>
              <a:p>
                <a:pPr algn="ctr"/>
                <a:r>
                  <a:rPr lang="en-US" sz="900" dirty="0"/>
                  <a:t>101+ Miles</a:t>
                </a:r>
              </a:p>
            </p:txBody>
          </p:sp>
        </p:grpSp>
      </p:grpSp>
      <p:grpSp>
        <p:nvGrpSpPr>
          <p:cNvPr id="23" name="Group 22"/>
          <p:cNvGrpSpPr/>
          <p:nvPr/>
        </p:nvGrpSpPr>
        <p:grpSpPr>
          <a:xfrm>
            <a:off x="3677764" y="2802187"/>
            <a:ext cx="2270843" cy="1599925"/>
            <a:chOff x="9529974" y="985707"/>
            <a:chExt cx="2423160" cy="1937448"/>
          </a:xfrm>
        </p:grpSpPr>
        <p:sp>
          <p:nvSpPr>
            <p:cNvPr id="24" name="Text Placeholder 1"/>
            <p:cNvSpPr txBox="1">
              <a:spLocks/>
            </p:cNvSpPr>
            <p:nvPr/>
          </p:nvSpPr>
          <p:spPr bwMode="gray">
            <a:xfrm>
              <a:off x="9529974" y="985707"/>
              <a:ext cx="2423160" cy="1937448"/>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0"/>
                </a:spcBef>
                <a:buNone/>
              </a:pPr>
              <a:r>
                <a:rPr lang="en-US" sz="1000" b="1" dirty="0"/>
                <a:t>Access to In-Person Services Valued</a:t>
              </a:r>
            </a:p>
            <a:p>
              <a:pPr marL="800100" indent="0">
                <a:buNone/>
              </a:pPr>
              <a:r>
                <a:rPr lang="en-US" dirty="0"/>
                <a:t>Proportion of students who visited campus or a campus center at least once during program</a:t>
              </a:r>
            </a:p>
          </p:txBody>
        </p:sp>
        <p:sp>
          <p:nvSpPr>
            <p:cNvPr id="25" name="TextBox 24"/>
            <p:cNvSpPr txBox="1"/>
            <p:nvPr/>
          </p:nvSpPr>
          <p:spPr bwMode="gray">
            <a:xfrm>
              <a:off x="9716333" y="1840724"/>
              <a:ext cx="729237" cy="465882"/>
            </a:xfrm>
            <a:prstGeom prst="rect">
              <a:avLst/>
            </a:prstGeom>
            <a:noFill/>
          </p:spPr>
          <p:txBody>
            <a:bodyPr wrap="square" lIns="0" tIns="0" rIns="0" bIns="0" rtlCol="0">
              <a:spAutoFit/>
            </a:bodyPr>
            <a:lstStyle/>
            <a:p>
              <a:r>
                <a:rPr lang="en-US" sz="2500" dirty="0">
                  <a:solidFill>
                    <a:schemeClr val="accent6"/>
                  </a:solidFill>
                  <a:latin typeface="+mj-lt"/>
                </a:rPr>
                <a:t>76%</a:t>
              </a:r>
            </a:p>
          </p:txBody>
        </p:sp>
      </p:grpSp>
      <p:graphicFrame>
        <p:nvGraphicFramePr>
          <p:cNvPr id="26" name="Chart 25"/>
          <p:cNvGraphicFramePr/>
          <p:nvPr/>
        </p:nvGraphicFramePr>
        <p:xfrm>
          <a:off x="322279" y="2610168"/>
          <a:ext cx="2793535" cy="196400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bwMode="gray">
          <a:xfrm>
            <a:off x="280194" y="2320739"/>
            <a:ext cx="3412794" cy="153888"/>
          </a:xfrm>
          <a:prstGeom prst="rect">
            <a:avLst/>
          </a:prstGeom>
          <a:noFill/>
        </p:spPr>
        <p:txBody>
          <a:bodyPr wrap="none" lIns="0" tIns="0" rIns="0" bIns="0" rtlCol="0">
            <a:spAutoFit/>
          </a:bodyPr>
          <a:lstStyle/>
          <a:p>
            <a:pPr>
              <a:spcBef>
                <a:spcPts val="500"/>
              </a:spcBef>
            </a:pPr>
            <a:r>
              <a:rPr lang="en-US" sz="1000" b="1" dirty="0"/>
              <a:t>Proportion of Local Online Students Increasing </a:t>
            </a:r>
          </a:p>
        </p:txBody>
      </p:sp>
      <p:sp>
        <p:nvSpPr>
          <p:cNvPr id="28" name="TextBox 10"/>
          <p:cNvSpPr txBox="1"/>
          <p:nvPr/>
        </p:nvSpPr>
        <p:spPr bwMode="gray">
          <a:xfrm>
            <a:off x="283195" y="2497137"/>
            <a:ext cx="3667969"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500"/>
              </a:spcBef>
            </a:pPr>
            <a:r>
              <a:rPr lang="en-US" sz="900" i="1" dirty="0">
                <a:solidFill>
                  <a:schemeClr val="accent3"/>
                </a:solidFill>
              </a:rPr>
              <a:t>Percentage of Exclusively Online Students Located in the </a:t>
            </a:r>
            <a:br>
              <a:rPr lang="en-US" sz="900" i="1" dirty="0">
                <a:solidFill>
                  <a:schemeClr val="accent3"/>
                </a:solidFill>
              </a:rPr>
            </a:br>
            <a:r>
              <a:rPr lang="en-US" sz="900" i="1" dirty="0">
                <a:solidFill>
                  <a:schemeClr val="accent3"/>
                </a:solidFill>
              </a:rPr>
              <a:t>Same State as their Institution, 2012 - 2016</a:t>
            </a:r>
            <a:endParaRPr lang="en-US" sz="900" i="1" baseline="30000" dirty="0">
              <a:solidFill>
                <a:schemeClr val="accent3"/>
              </a:solidFill>
            </a:endParaRPr>
          </a:p>
        </p:txBody>
      </p:sp>
      <p:grpSp>
        <p:nvGrpSpPr>
          <p:cNvPr id="29" name="Group 28"/>
          <p:cNvGrpSpPr/>
          <p:nvPr/>
        </p:nvGrpSpPr>
        <p:grpSpPr bwMode="gray">
          <a:xfrm>
            <a:off x="5676935" y="2802187"/>
            <a:ext cx="271672" cy="181522"/>
            <a:chOff x="4411101" y="2003891"/>
            <a:chExt cx="271672" cy="181522"/>
          </a:xfrm>
        </p:grpSpPr>
        <p:sp>
          <p:nvSpPr>
            <p:cNvPr id="30" name="Rectangle 29"/>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1" name="Round Same Side Corner Rectangle 30"/>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2" name="Freeform 31"/>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grpSp>
    </p:spTree>
    <p:extLst>
      <p:ext uri="{BB962C8B-B14F-4D97-AF65-F5344CB8AC3E}">
        <p14:creationId xmlns:p14="http://schemas.microsoft.com/office/powerpoint/2010/main" val="53127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6A0BA-FAEE-4A3C-AF12-A4399D33F32C}"/>
              </a:ext>
            </a:extLst>
          </p:cNvPr>
          <p:cNvSpPr>
            <a:spLocks noGrp="1"/>
          </p:cNvSpPr>
          <p:nvPr>
            <p:ph type="body" sz="quarter" idx="15"/>
          </p:nvPr>
        </p:nvSpPr>
        <p:spPr/>
        <p:txBody>
          <a:bodyPr/>
          <a:lstStyle/>
          <a:p>
            <a:r>
              <a:rPr lang="en-US" dirty="0"/>
              <a:t>Easy to Pique Interest, Hard to Displace Traditional Modes of Assessment</a:t>
            </a:r>
          </a:p>
        </p:txBody>
      </p:sp>
      <p:sp>
        <p:nvSpPr>
          <p:cNvPr id="3" name="Text Placeholder 2">
            <a:extLst>
              <a:ext uri="{FF2B5EF4-FFF2-40B4-BE49-F238E27FC236}">
                <a16:creationId xmlns:a16="http://schemas.microsoft.com/office/drawing/2014/main" id="{F6D55A52-B34F-4C08-9DEA-9B1908556B6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2E76227E-689E-469A-ADD2-3E33B2774575}"/>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3579A20A-8E5B-4401-8E5E-45CC949E07B8}"/>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9526300E-55DC-47D9-BE84-07C252C5DBA0}"/>
              </a:ext>
            </a:extLst>
          </p:cNvPr>
          <p:cNvSpPr>
            <a:spLocks noGrp="1"/>
          </p:cNvSpPr>
          <p:nvPr>
            <p:ph type="title"/>
          </p:nvPr>
        </p:nvSpPr>
        <p:spPr/>
        <p:txBody>
          <a:bodyPr/>
          <a:lstStyle/>
          <a:p>
            <a:r>
              <a:rPr lang="en-US" dirty="0"/>
              <a:t>Separating MOOC Hype from Reality</a:t>
            </a:r>
          </a:p>
        </p:txBody>
      </p:sp>
      <p:sp>
        <p:nvSpPr>
          <p:cNvPr id="7" name="Freeform 12">
            <a:extLst>
              <a:ext uri="{FF2B5EF4-FFF2-40B4-BE49-F238E27FC236}">
                <a16:creationId xmlns:a16="http://schemas.microsoft.com/office/drawing/2014/main" id="{3D860BCB-6CE5-4D33-BC56-21CF81D21C65}"/>
              </a:ext>
            </a:extLst>
          </p:cNvPr>
          <p:cNvSpPr/>
          <p:nvPr/>
        </p:nvSpPr>
        <p:spPr bwMode="gray">
          <a:xfrm>
            <a:off x="380317" y="1503248"/>
            <a:ext cx="3988484" cy="2828929"/>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tx1"/>
            </a:solidFill>
            <a:prstDash val="solid"/>
            <a:miter lim="800000"/>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algn="l"/>
            <a:endParaRPr lang="en-US" sz="1000" dirty="0">
              <a:latin typeface="+mn-lt"/>
            </a:endParaRPr>
          </a:p>
        </p:txBody>
      </p:sp>
      <p:sp>
        <p:nvSpPr>
          <p:cNvPr id="8" name="TextBox 7">
            <a:extLst>
              <a:ext uri="{FF2B5EF4-FFF2-40B4-BE49-F238E27FC236}">
                <a16:creationId xmlns:a16="http://schemas.microsoft.com/office/drawing/2014/main" id="{098B473F-57A0-4C93-835B-FACBB8C29EF1}"/>
              </a:ext>
            </a:extLst>
          </p:cNvPr>
          <p:cNvSpPr txBox="1"/>
          <p:nvPr/>
        </p:nvSpPr>
        <p:spPr bwMode="gray">
          <a:xfrm>
            <a:off x="1681812" y="4383169"/>
            <a:ext cx="1187325" cy="118418"/>
          </a:xfrm>
          <a:prstGeom prst="rect">
            <a:avLst/>
          </a:prstGeom>
          <a:noFill/>
        </p:spPr>
        <p:txBody>
          <a:bodyPr wrap="square" lIns="0" tIns="0" rIns="0" bIns="0" rtlCol="0">
            <a:noAutofit/>
          </a:bodyPr>
          <a:lstStyle/>
          <a:p>
            <a:pPr algn="ctr">
              <a:spcBef>
                <a:spcPts val="500"/>
              </a:spcBef>
            </a:pPr>
            <a:r>
              <a:rPr lang="en-US" sz="900" dirty="0"/>
              <a:t>Time</a:t>
            </a:r>
          </a:p>
        </p:txBody>
      </p:sp>
      <p:sp>
        <p:nvSpPr>
          <p:cNvPr id="9" name="TextBox 8">
            <a:extLst>
              <a:ext uri="{FF2B5EF4-FFF2-40B4-BE49-F238E27FC236}">
                <a16:creationId xmlns:a16="http://schemas.microsoft.com/office/drawing/2014/main" id="{D8B2E492-8774-4F76-90F4-BF6F81FC7842}"/>
              </a:ext>
            </a:extLst>
          </p:cNvPr>
          <p:cNvSpPr txBox="1"/>
          <p:nvPr/>
        </p:nvSpPr>
        <p:spPr bwMode="gray">
          <a:xfrm rot="16200000">
            <a:off x="45722" y="2701857"/>
            <a:ext cx="725263" cy="431710"/>
          </a:xfrm>
          <a:prstGeom prst="rect">
            <a:avLst/>
          </a:prstGeom>
          <a:noFill/>
        </p:spPr>
        <p:txBody>
          <a:bodyPr wrap="square" lIns="0" tIns="0" rIns="0" bIns="0" rtlCol="0">
            <a:noAutofit/>
          </a:bodyPr>
          <a:lstStyle/>
          <a:p>
            <a:pPr algn="ctr">
              <a:spcBef>
                <a:spcPts val="500"/>
              </a:spcBef>
            </a:pPr>
            <a:r>
              <a:rPr lang="en-US" sz="900" dirty="0"/>
              <a:t>Enrollment</a:t>
            </a:r>
          </a:p>
        </p:txBody>
      </p:sp>
      <p:cxnSp>
        <p:nvCxnSpPr>
          <p:cNvPr id="10" name="Straight Connector 9">
            <a:extLst>
              <a:ext uri="{FF2B5EF4-FFF2-40B4-BE49-F238E27FC236}">
                <a16:creationId xmlns:a16="http://schemas.microsoft.com/office/drawing/2014/main" id="{63FD291A-2DB8-4531-BFA5-539BAA50B5D3}"/>
              </a:ext>
            </a:extLst>
          </p:cNvPr>
          <p:cNvCxnSpPr/>
          <p:nvPr/>
        </p:nvCxnSpPr>
        <p:spPr bwMode="gray">
          <a:xfrm flipV="1">
            <a:off x="386050" y="2133600"/>
            <a:ext cx="649000" cy="1141865"/>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FBED19-D359-412E-B6D6-122AB1759AE0}"/>
              </a:ext>
            </a:extLst>
          </p:cNvPr>
          <p:cNvCxnSpPr/>
          <p:nvPr/>
        </p:nvCxnSpPr>
        <p:spPr bwMode="gray">
          <a:xfrm>
            <a:off x="1043673" y="2122228"/>
            <a:ext cx="6823" cy="115323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5FAE5E-E353-4517-8580-048FFA84FCB5}"/>
              </a:ext>
            </a:extLst>
          </p:cNvPr>
          <p:cNvCxnSpPr/>
          <p:nvPr/>
        </p:nvCxnSpPr>
        <p:spPr bwMode="gray">
          <a:xfrm>
            <a:off x="1044538" y="3268640"/>
            <a:ext cx="447712" cy="10956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A548E4-C041-4520-8F2D-9433DC1D4500}"/>
              </a:ext>
            </a:extLst>
          </p:cNvPr>
          <p:cNvCxnSpPr/>
          <p:nvPr/>
        </p:nvCxnSpPr>
        <p:spPr bwMode="gray">
          <a:xfrm>
            <a:off x="1480689" y="3380665"/>
            <a:ext cx="0" cy="5595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DD840D-3BD4-4674-B72F-6CBBE57C1AA0}"/>
              </a:ext>
            </a:extLst>
          </p:cNvPr>
          <p:cNvCxnSpPr/>
          <p:nvPr/>
        </p:nvCxnSpPr>
        <p:spPr bwMode="gray">
          <a:xfrm>
            <a:off x="1472802" y="3939749"/>
            <a:ext cx="2756847" cy="204717"/>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Line Callout 1 38">
            <a:extLst>
              <a:ext uri="{FF2B5EF4-FFF2-40B4-BE49-F238E27FC236}">
                <a16:creationId xmlns:a16="http://schemas.microsoft.com/office/drawing/2014/main" id="{004578D5-3AF7-4344-B807-9357015CC19A}"/>
              </a:ext>
            </a:extLst>
          </p:cNvPr>
          <p:cNvSpPr/>
          <p:nvPr/>
        </p:nvSpPr>
        <p:spPr bwMode="gray">
          <a:xfrm>
            <a:off x="1344494" y="1580167"/>
            <a:ext cx="1104481" cy="498598"/>
          </a:xfrm>
          <a:prstGeom prst="borderCallout1">
            <a:avLst>
              <a:gd name="adj1" fmla="val 46981"/>
              <a:gd name="adj2" fmla="val -57"/>
              <a:gd name="adj3" fmla="val 99920"/>
              <a:gd name="adj4" fmla="val -26773"/>
            </a:avLst>
          </a:prstGeom>
          <a:solidFill>
            <a:schemeClr val="bg1"/>
          </a:solidFill>
          <a:ln w="12700" cap="flat" cmpd="sng" algn="ctr">
            <a:solidFill>
              <a:schemeClr val="accent4"/>
            </a:solidFill>
            <a:prstDash val="solid"/>
            <a:miter lim="800000"/>
            <a:headEnd type="none" w="med" len="med"/>
            <a:tailEnd type="oval" w="sm" len="sm"/>
          </a:ln>
          <a:effectLst/>
        </p:spPr>
        <p:txBody>
          <a:bodyPr vert="horz" wrap="square" lIns="91440" tIns="64008" rIns="91440" bIns="64008" numCol="1" rtlCol="0" anchor="t" anchorCtr="0" compatLnSpc="1">
            <a:prstTxWarp prst="textNoShape">
              <a:avLst/>
            </a:prstTxWarp>
            <a:spAutoFit/>
          </a:bodyPr>
          <a:lstStyle/>
          <a:p>
            <a:pPr algn="ctr"/>
            <a:r>
              <a:rPr lang="en-US" sz="800" b="1" dirty="0"/>
              <a:t>Start Date</a:t>
            </a:r>
          </a:p>
          <a:p>
            <a:pPr algn="ctr"/>
            <a:r>
              <a:rPr lang="en-US" sz="800" dirty="0"/>
              <a:t>Half of registrants are no-shows</a:t>
            </a:r>
          </a:p>
        </p:txBody>
      </p:sp>
      <p:sp>
        <p:nvSpPr>
          <p:cNvPr id="16" name="Line Callout 1 41">
            <a:extLst>
              <a:ext uri="{FF2B5EF4-FFF2-40B4-BE49-F238E27FC236}">
                <a16:creationId xmlns:a16="http://schemas.microsoft.com/office/drawing/2014/main" id="{F45866E9-25E8-40FE-BBD2-8D2EA4127DD6}"/>
              </a:ext>
            </a:extLst>
          </p:cNvPr>
          <p:cNvSpPr/>
          <p:nvPr/>
        </p:nvSpPr>
        <p:spPr bwMode="gray">
          <a:xfrm>
            <a:off x="1627659" y="2561543"/>
            <a:ext cx="1171765" cy="498598"/>
          </a:xfrm>
          <a:prstGeom prst="borderCallout1">
            <a:avLst>
              <a:gd name="adj1" fmla="val 99591"/>
              <a:gd name="adj2" fmla="val -57"/>
              <a:gd name="adj3" fmla="val 150025"/>
              <a:gd name="adj4" fmla="val -12796"/>
            </a:avLst>
          </a:prstGeom>
          <a:solidFill>
            <a:schemeClr val="bg1"/>
          </a:solidFill>
          <a:ln w="12700" cap="flat" cmpd="sng" algn="ctr">
            <a:solidFill>
              <a:schemeClr val="accent4"/>
            </a:solidFill>
            <a:prstDash val="solid"/>
            <a:miter lim="800000"/>
            <a:headEnd type="none" w="med" len="med"/>
            <a:tailEnd type="oval" w="sm" len="sm"/>
          </a:ln>
          <a:effectLst/>
        </p:spPr>
        <p:txBody>
          <a:bodyPr vert="horz" wrap="square" lIns="91440" tIns="64008" rIns="91440" bIns="64008" numCol="1" rtlCol="0" anchor="t" anchorCtr="0" compatLnSpc="1">
            <a:prstTxWarp prst="textNoShape">
              <a:avLst/>
            </a:prstTxWarp>
            <a:spAutoFit/>
          </a:bodyPr>
          <a:lstStyle/>
          <a:p>
            <a:pPr algn="ctr"/>
            <a:r>
              <a:rPr lang="en-US" sz="800" b="1" dirty="0"/>
              <a:t>First Assignment</a:t>
            </a:r>
          </a:p>
          <a:p>
            <a:pPr algn="ctr"/>
            <a:r>
              <a:rPr lang="en-US" sz="800" dirty="0"/>
              <a:t>Casual “lurkers” move on</a:t>
            </a:r>
          </a:p>
        </p:txBody>
      </p:sp>
      <p:sp>
        <p:nvSpPr>
          <p:cNvPr id="17" name="TextBox 16">
            <a:extLst>
              <a:ext uri="{FF2B5EF4-FFF2-40B4-BE49-F238E27FC236}">
                <a16:creationId xmlns:a16="http://schemas.microsoft.com/office/drawing/2014/main" id="{2BF1B7D9-5BA7-4C7C-8E0C-E200DD404786}"/>
              </a:ext>
            </a:extLst>
          </p:cNvPr>
          <p:cNvSpPr txBox="1"/>
          <p:nvPr/>
        </p:nvSpPr>
        <p:spPr bwMode="gray">
          <a:xfrm>
            <a:off x="1031863" y="1172837"/>
            <a:ext cx="2260234" cy="169277"/>
          </a:xfrm>
          <a:prstGeom prst="rect">
            <a:avLst/>
          </a:prstGeom>
          <a:noFill/>
        </p:spPr>
        <p:txBody>
          <a:bodyPr wrap="none" lIns="0" tIns="0" rIns="0" bIns="0" rtlCol="0" anchor="ctr">
            <a:spAutoFit/>
          </a:bodyPr>
          <a:lstStyle/>
          <a:p>
            <a:pPr algn="ctr">
              <a:spcBef>
                <a:spcPts val="500"/>
              </a:spcBef>
            </a:pPr>
            <a:r>
              <a:rPr lang="en-US" sz="1100" b="1" dirty="0"/>
              <a:t>Typical MOOC Enrollment Pattern</a:t>
            </a:r>
          </a:p>
        </p:txBody>
      </p:sp>
      <p:sp>
        <p:nvSpPr>
          <p:cNvPr id="18" name="TextBox 17">
            <a:extLst>
              <a:ext uri="{FF2B5EF4-FFF2-40B4-BE49-F238E27FC236}">
                <a16:creationId xmlns:a16="http://schemas.microsoft.com/office/drawing/2014/main" id="{614958B6-9D9F-464A-90B2-0BC951592AA5}"/>
              </a:ext>
            </a:extLst>
          </p:cNvPr>
          <p:cNvSpPr txBox="1"/>
          <p:nvPr/>
        </p:nvSpPr>
        <p:spPr bwMode="gray">
          <a:xfrm rot="260406">
            <a:off x="2055741" y="3844215"/>
            <a:ext cx="1505220" cy="153888"/>
          </a:xfrm>
          <a:prstGeom prst="rect">
            <a:avLst/>
          </a:prstGeom>
          <a:noFill/>
        </p:spPr>
        <p:txBody>
          <a:bodyPr wrap="none" lIns="0" tIns="0" rIns="0" bIns="0" rtlCol="0" anchor="ctr">
            <a:spAutoFit/>
          </a:bodyPr>
          <a:lstStyle/>
          <a:p>
            <a:pPr algn="ctr">
              <a:spcBef>
                <a:spcPts val="500"/>
              </a:spcBef>
            </a:pPr>
            <a:r>
              <a:rPr lang="en-US" sz="1000" dirty="0"/>
              <a:t>Self-Motivated Completers</a:t>
            </a:r>
          </a:p>
        </p:txBody>
      </p:sp>
      <p:sp>
        <p:nvSpPr>
          <p:cNvPr id="19" name="TextBox 18">
            <a:extLst>
              <a:ext uri="{FF2B5EF4-FFF2-40B4-BE49-F238E27FC236}">
                <a16:creationId xmlns:a16="http://schemas.microsoft.com/office/drawing/2014/main" id="{F8B44E10-722C-4809-A334-81E2BF8A2461}"/>
              </a:ext>
            </a:extLst>
          </p:cNvPr>
          <p:cNvSpPr txBox="1"/>
          <p:nvPr/>
        </p:nvSpPr>
        <p:spPr bwMode="gray">
          <a:xfrm>
            <a:off x="4128106" y="1177327"/>
            <a:ext cx="1312859" cy="553998"/>
          </a:xfrm>
          <a:prstGeom prst="rect">
            <a:avLst/>
          </a:prstGeom>
          <a:noFill/>
        </p:spPr>
        <p:txBody>
          <a:bodyPr wrap="none" lIns="0" tIns="0" rIns="0" bIns="0" rtlCol="0" anchor="ctr">
            <a:spAutoFit/>
          </a:bodyPr>
          <a:lstStyle/>
          <a:p>
            <a:pPr algn="ctr">
              <a:spcAft>
                <a:spcPts val="600"/>
              </a:spcAft>
            </a:pPr>
            <a:r>
              <a:rPr lang="en-US" sz="1100" b="1" dirty="0"/>
              <a:t>Case in Point</a:t>
            </a:r>
          </a:p>
          <a:p>
            <a:pPr algn="ctr"/>
            <a:r>
              <a:rPr lang="en-US" sz="1000" i="1" dirty="0"/>
              <a:t>Bioelectricity, Fall 2012</a:t>
            </a:r>
          </a:p>
          <a:p>
            <a:pPr algn="ctr"/>
            <a:r>
              <a:rPr lang="en-US" sz="1000" i="1" dirty="0"/>
              <a:t>Duke University</a:t>
            </a:r>
          </a:p>
        </p:txBody>
      </p:sp>
      <p:graphicFrame>
        <p:nvGraphicFramePr>
          <p:cNvPr id="20" name="Chart 19">
            <a:extLst>
              <a:ext uri="{FF2B5EF4-FFF2-40B4-BE49-F238E27FC236}">
                <a16:creationId xmlns:a16="http://schemas.microsoft.com/office/drawing/2014/main" id="{9710DC08-D48B-445C-BEA3-DC0708878117}"/>
              </a:ext>
            </a:extLst>
          </p:cNvPr>
          <p:cNvGraphicFramePr/>
          <p:nvPr>
            <p:extLst>
              <p:ext uri="{D42A27DB-BD31-4B8C-83A1-F6EECF244321}">
                <p14:modId xmlns:p14="http://schemas.microsoft.com/office/powerpoint/2010/main" val="2057741494"/>
              </p:ext>
            </p:extLst>
          </p:nvPr>
        </p:nvGraphicFramePr>
        <p:xfrm>
          <a:off x="3374390" y="1765300"/>
          <a:ext cx="2975610" cy="212725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E4C59D3E-FB6D-4E9B-ACBD-D881D1646991}"/>
              </a:ext>
            </a:extLst>
          </p:cNvPr>
          <p:cNvSpPr txBox="1"/>
          <p:nvPr/>
        </p:nvSpPr>
        <p:spPr bwMode="gray">
          <a:xfrm rot="17980766">
            <a:off x="423310" y="2478942"/>
            <a:ext cx="725263" cy="431710"/>
          </a:xfrm>
          <a:prstGeom prst="rect">
            <a:avLst/>
          </a:prstGeom>
          <a:noFill/>
        </p:spPr>
        <p:txBody>
          <a:bodyPr wrap="square" lIns="0" tIns="0" rIns="0" bIns="0" rtlCol="0">
            <a:noAutofit/>
          </a:bodyPr>
          <a:lstStyle/>
          <a:p>
            <a:pPr algn="ctr">
              <a:spcBef>
                <a:spcPts val="500"/>
              </a:spcBef>
            </a:pPr>
            <a:r>
              <a:rPr lang="en-US" sz="900" dirty="0"/>
              <a:t>Registration</a:t>
            </a:r>
          </a:p>
        </p:txBody>
      </p:sp>
    </p:spTree>
    <p:extLst>
      <p:ext uri="{BB962C8B-B14F-4D97-AF65-F5344CB8AC3E}">
        <p14:creationId xmlns:p14="http://schemas.microsoft.com/office/powerpoint/2010/main" val="363686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1A95-6085-4D59-9C34-9AF658CF012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5C78733-2EF9-4CB4-AF81-529049C31006}"/>
              </a:ext>
            </a:extLst>
          </p:cNvPr>
          <p:cNvSpPr>
            <a:spLocks noGrp="1"/>
          </p:cNvSpPr>
          <p:nvPr>
            <p:ph type="body" sz="quarter" idx="16"/>
          </p:nvPr>
        </p:nvSpPr>
        <p:spPr/>
        <p:txBody>
          <a:bodyPr/>
          <a:lstStyle/>
          <a:p>
            <a:r>
              <a:rPr lang="en-US" dirty="0"/>
              <a:t>Back Where We Started</a:t>
            </a:r>
          </a:p>
        </p:txBody>
      </p:sp>
      <p:sp>
        <p:nvSpPr>
          <p:cNvPr id="5" name="Text Placeholder 4">
            <a:extLst>
              <a:ext uri="{FF2B5EF4-FFF2-40B4-BE49-F238E27FC236}">
                <a16:creationId xmlns:a16="http://schemas.microsoft.com/office/drawing/2014/main" id="{10E9EBCB-AC33-4A46-9E41-B03C17E6C215}"/>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421E97D8-25BF-45AA-A9EE-960B8EE8B1E3}"/>
              </a:ext>
            </a:extLst>
          </p:cNvPr>
          <p:cNvSpPr>
            <a:spLocks noGrp="1"/>
          </p:cNvSpPr>
          <p:nvPr>
            <p:ph type="body" sz="quarter" idx="19"/>
          </p:nvPr>
        </p:nvSpPr>
        <p:spPr/>
        <p:txBody>
          <a:bodyPr/>
          <a:lstStyle/>
          <a:p>
            <a:endParaRPr lang="en-US"/>
          </a:p>
        </p:txBody>
      </p:sp>
      <p:sp>
        <p:nvSpPr>
          <p:cNvPr id="7" name="Text Placeholder 6">
            <a:extLst>
              <a:ext uri="{FF2B5EF4-FFF2-40B4-BE49-F238E27FC236}">
                <a16:creationId xmlns:a16="http://schemas.microsoft.com/office/drawing/2014/main" id="{3DACDE9E-6BAC-4FEF-85B9-2E7E6E59716A}"/>
              </a:ext>
            </a:extLst>
          </p:cNvPr>
          <p:cNvSpPr txBox="1">
            <a:spLocks noGrp="1"/>
          </p:cNvSpPr>
          <p:nvPr>
            <p:ph type="body" sz="quarter" idx="17"/>
          </p:nvPr>
        </p:nvSpPr>
        <p:spPr bwMode="gray">
          <a:xfrm>
            <a:off x="1079500" y="1727200"/>
            <a:ext cx="4241800" cy="1877565"/>
          </a:xfrm>
          <a:prstGeom prst="rect">
            <a:avLst/>
          </a:prstGeom>
          <a:noFill/>
        </p:spPr>
        <p:txBody>
          <a:bodyPr wrap="square" lIns="0" tIns="0" rIns="0" bIns="0" rtlCol="0" anchor="t">
            <a:spAutoFit/>
          </a:bodyPr>
          <a:lstStyle/>
          <a:p>
            <a:pPr>
              <a:spcBef>
                <a:spcPts val="500"/>
              </a:spcBef>
            </a:pPr>
            <a:r>
              <a:rPr lang="en-US" sz="1200" dirty="0"/>
              <a:t>"What we've learned is the computer program alone, a MOOC alone is not likely to be a good educational medium for large numbers of people, except for the truly highly self-motivated. </a:t>
            </a:r>
            <a:r>
              <a:rPr lang="en-US" sz="1200" b="1" dirty="0"/>
              <a:t>To be successful, we need people on the ground to do things, to provide educational services</a:t>
            </a:r>
            <a:r>
              <a:rPr lang="en-US" sz="1200" dirty="0"/>
              <a:t>." </a:t>
            </a:r>
          </a:p>
          <a:p>
            <a:pPr>
              <a:spcBef>
                <a:spcPts val="500"/>
              </a:spcBef>
            </a:pPr>
            <a:endParaRPr lang="en-US" sz="1200" dirty="0"/>
          </a:p>
          <a:p>
            <a:pPr algn="r">
              <a:spcBef>
                <a:spcPts val="500"/>
              </a:spcBef>
            </a:pPr>
            <a:r>
              <a:rPr lang="en-US" sz="1200" i="1" dirty="0"/>
              <a:t>Sebastian </a:t>
            </a:r>
            <a:r>
              <a:rPr lang="en-US" sz="1200" i="1" dirty="0" err="1"/>
              <a:t>Thrun</a:t>
            </a:r>
            <a:endParaRPr lang="en-US" sz="1200" i="1" dirty="0"/>
          </a:p>
        </p:txBody>
      </p:sp>
    </p:spTree>
    <p:extLst>
      <p:ext uri="{BB962C8B-B14F-4D97-AF65-F5344CB8AC3E}">
        <p14:creationId xmlns:p14="http://schemas.microsoft.com/office/powerpoint/2010/main" val="426855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Need for High-Touch and High-Tech Learning Limits Scalability</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162926" y="3984992"/>
            <a:ext cx="2237874" cy="815608"/>
          </a:xfrm>
        </p:spPr>
        <p:txBody>
          <a:bodyPr/>
          <a:lstStyle/>
          <a:p>
            <a:r>
              <a:rPr lang="en-US" dirty="0"/>
              <a:t>Source: David L. </a:t>
            </a:r>
            <a:r>
              <a:rPr lang="en-US" dirty="0" err="1"/>
              <a:t>Clinefelter</a:t>
            </a:r>
            <a:r>
              <a:rPr lang="en-US" dirty="0"/>
              <a:t> and Carol B. </a:t>
            </a:r>
            <a:r>
              <a:rPr lang="en-US" dirty="0" err="1"/>
              <a:t>Aslanian</a:t>
            </a:r>
            <a:r>
              <a:rPr lang="en-US" dirty="0"/>
              <a:t>, </a:t>
            </a:r>
            <a:r>
              <a:rPr lang="en-US" i="1" dirty="0"/>
              <a:t>Online College Students 2017: Comprehensive Data on Demands and Preferences</a:t>
            </a:r>
            <a:r>
              <a:rPr lang="en-US" dirty="0"/>
              <a:t> (Louisville: The Learning House, Inc., 2017); Russell </a:t>
            </a:r>
            <a:r>
              <a:rPr lang="en-US" dirty="0" err="1"/>
              <a:t>Poulin</a:t>
            </a:r>
            <a:r>
              <a:rPr lang="en-US" dirty="0"/>
              <a:t> and Terri Taylor </a:t>
            </a:r>
            <a:r>
              <a:rPr lang="en-US" dirty="0" err="1"/>
              <a:t>Straut</a:t>
            </a:r>
            <a:r>
              <a:rPr lang="en-US" dirty="0"/>
              <a:t>, WCET </a:t>
            </a:r>
            <a:r>
              <a:rPr lang="en-US" i="1" dirty="0"/>
              <a:t>Distance Education Price and Cost Report</a:t>
            </a:r>
            <a:r>
              <a:rPr lang="en-US" dirty="0"/>
              <a:t> (Boulder: WICHE Cooperative for Educational Technologies, 2017).</a:t>
            </a:r>
          </a:p>
        </p:txBody>
      </p:sp>
      <p:sp>
        <p:nvSpPr>
          <p:cNvPr id="5" name="Text Placeholder 4"/>
          <p:cNvSpPr>
            <a:spLocks noGrp="1"/>
          </p:cNvSpPr>
          <p:nvPr>
            <p:ph type="body" sz="quarter" idx="19"/>
          </p:nvPr>
        </p:nvSpPr>
        <p:spPr>
          <a:xfrm>
            <a:off x="0" y="4326880"/>
            <a:ext cx="2046204" cy="307777"/>
          </a:xfrm>
        </p:spPr>
        <p:txBody>
          <a:bodyPr/>
          <a:lstStyle/>
          <a:p>
            <a:r>
              <a:rPr lang="en-US" dirty="0"/>
              <a:t>WICHE Cooperative for Educational Technology broke down the cost of  distance education courses into four categories covering a total of 24 subcomponents. This is a visualization of one cost category. </a:t>
            </a:r>
          </a:p>
        </p:txBody>
      </p:sp>
      <p:sp>
        <p:nvSpPr>
          <p:cNvPr id="6" name="Title 5"/>
          <p:cNvSpPr>
            <a:spLocks noGrp="1"/>
          </p:cNvSpPr>
          <p:nvPr>
            <p:ph type="title"/>
          </p:nvPr>
        </p:nvSpPr>
        <p:spPr/>
        <p:txBody>
          <a:bodyPr/>
          <a:lstStyle/>
          <a:p>
            <a:r>
              <a:rPr lang="en-US" dirty="0"/>
              <a:t>Reality: Key Determinants of Cost Unchanged</a:t>
            </a:r>
          </a:p>
        </p:txBody>
      </p:sp>
      <p:graphicFrame>
        <p:nvGraphicFramePr>
          <p:cNvPr id="11" name="Chart 10"/>
          <p:cNvGraphicFramePr/>
          <p:nvPr/>
        </p:nvGraphicFramePr>
        <p:xfrm>
          <a:off x="112287" y="1017612"/>
          <a:ext cx="4177936" cy="329257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bwMode="gray">
          <a:xfrm>
            <a:off x="277812" y="1017612"/>
            <a:ext cx="5708294" cy="153888"/>
          </a:xfrm>
          <a:prstGeom prst="rect">
            <a:avLst/>
          </a:prstGeom>
          <a:noFill/>
        </p:spPr>
        <p:txBody>
          <a:bodyPr wrap="none" lIns="0" tIns="0" rIns="0" bIns="0" rtlCol="0">
            <a:spAutoFit/>
          </a:bodyPr>
          <a:lstStyle/>
          <a:p>
            <a:pPr>
              <a:spcBef>
                <a:spcPts val="500"/>
              </a:spcBef>
            </a:pPr>
            <a:r>
              <a:rPr lang="en-US" sz="1000" b="1" dirty="0"/>
              <a:t>No Consistent Trend About Cost of Online Education Compared to Face-to-Face </a:t>
            </a:r>
          </a:p>
        </p:txBody>
      </p:sp>
      <p:sp>
        <p:nvSpPr>
          <p:cNvPr id="13" name="TextBox 12"/>
          <p:cNvSpPr txBox="1"/>
          <p:nvPr/>
        </p:nvSpPr>
        <p:spPr bwMode="gray">
          <a:xfrm>
            <a:off x="277813" y="1200840"/>
            <a:ext cx="5852160" cy="276999"/>
          </a:xfrm>
          <a:prstGeom prst="rect">
            <a:avLst/>
          </a:prstGeom>
          <a:noFill/>
        </p:spPr>
        <p:txBody>
          <a:bodyPr wrap="square" lIns="0" tIns="0" rIns="0" bIns="0" rtlCol="0">
            <a:spAutoFit/>
          </a:bodyPr>
          <a:lstStyle/>
          <a:p>
            <a:pPr>
              <a:spcBef>
                <a:spcPts val="500"/>
              </a:spcBef>
            </a:pPr>
            <a:r>
              <a:rPr lang="en-US" sz="900" i="1" dirty="0">
                <a:solidFill>
                  <a:schemeClr val="accent3"/>
                </a:solidFill>
              </a:rPr>
              <a:t>Proportion of Respondents Comparing the Cost of Supporting Students and Faculty in Distance Education Courses to Similar Face-To-Face Ones</a:t>
            </a:r>
            <a:r>
              <a:rPr lang="en-US" sz="900" i="1" baseline="30000" dirty="0">
                <a:solidFill>
                  <a:schemeClr val="accent3"/>
                </a:solidFill>
              </a:rPr>
              <a:t>1</a:t>
            </a:r>
          </a:p>
        </p:txBody>
      </p:sp>
      <p:sp>
        <p:nvSpPr>
          <p:cNvPr id="14" name="Rectangle 13"/>
          <p:cNvSpPr/>
          <p:nvPr/>
        </p:nvSpPr>
        <p:spPr bwMode="gray">
          <a:xfrm>
            <a:off x="4308246" y="1764096"/>
            <a:ext cx="1814742" cy="2039493"/>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82633" tIns="211975" rIns="282633" bIns="211975" numCol="1" spcCol="0" rtlCol="0" fromWordArt="0" anchor="t" anchorCtr="0" forceAA="0" compatLnSpc="1">
            <a:prstTxWarp prst="textNoShape">
              <a:avLst/>
            </a:prstTxWarp>
            <a:spAutoFit/>
          </a:bodyPr>
          <a:lstStyle/>
          <a:p>
            <a:r>
              <a:rPr lang="en-US" sz="900" dirty="0">
                <a:solidFill>
                  <a:schemeClr val="tx1"/>
                </a:solidFill>
              </a:rPr>
              <a:t>“The simple answer to this question about price and cost is that a distance education course can cost anything you want it to cost, from $1,000 to </a:t>
            </a:r>
            <a:br>
              <a:rPr lang="en-US" sz="900" dirty="0">
                <a:solidFill>
                  <a:schemeClr val="tx1"/>
                </a:solidFill>
              </a:rPr>
            </a:br>
            <a:r>
              <a:rPr lang="en-US" sz="900" dirty="0">
                <a:solidFill>
                  <a:schemeClr val="tx1"/>
                </a:solidFill>
              </a:rPr>
              <a:t>$1 million.”</a:t>
            </a:r>
          </a:p>
          <a:p>
            <a:pPr algn="r">
              <a:lnSpc>
                <a:spcPct val="110000"/>
              </a:lnSpc>
              <a:spcBef>
                <a:spcPts val="386"/>
              </a:spcBef>
            </a:pPr>
            <a:r>
              <a:rPr lang="en-US" sz="773" dirty="0">
                <a:solidFill>
                  <a:schemeClr val="tx1"/>
                </a:solidFill>
                <a:latin typeface="+mj-lt"/>
              </a:rPr>
              <a:t>Carol Twigg</a:t>
            </a:r>
          </a:p>
          <a:p>
            <a:pPr algn="r">
              <a:lnSpc>
                <a:spcPct val="110000"/>
              </a:lnSpc>
              <a:spcBef>
                <a:spcPts val="232"/>
              </a:spcBef>
            </a:pPr>
            <a:r>
              <a:rPr lang="en-US" sz="464" dirty="0">
                <a:solidFill>
                  <a:schemeClr val="tx1"/>
                </a:solidFill>
              </a:rPr>
              <a:t>THE NATIONAL CENTER FOR </a:t>
            </a:r>
            <a:br>
              <a:rPr lang="en-US" sz="464" dirty="0">
                <a:solidFill>
                  <a:schemeClr val="tx1"/>
                </a:solidFill>
              </a:rPr>
            </a:br>
            <a:r>
              <a:rPr lang="en-US" sz="464" dirty="0">
                <a:solidFill>
                  <a:schemeClr val="tx1"/>
                </a:solidFill>
              </a:rPr>
              <a:t>ACADEMIC TRANSFORMATION</a:t>
            </a:r>
          </a:p>
        </p:txBody>
      </p:sp>
      <p:grpSp>
        <p:nvGrpSpPr>
          <p:cNvPr id="15" name="Group 14"/>
          <p:cNvGrpSpPr/>
          <p:nvPr/>
        </p:nvGrpSpPr>
        <p:grpSpPr bwMode="gray">
          <a:xfrm>
            <a:off x="4492311" y="1623143"/>
            <a:ext cx="327001" cy="279526"/>
            <a:chOff x="1184558" y="1125416"/>
            <a:chExt cx="423178" cy="361740"/>
          </a:xfrm>
        </p:grpSpPr>
        <p:sp>
          <p:nvSpPr>
            <p:cNvPr id="16" name="Rectangle 15"/>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658" tIns="35329" rIns="70658" bIns="35329" numCol="1" spcCol="0" rtlCol="0" fromWordArt="0" anchor="t" anchorCtr="0" forceAA="0" compatLnSpc="1">
              <a:prstTxWarp prst="textNoShape">
                <a:avLst/>
              </a:prstTxWarp>
              <a:noAutofit/>
            </a:bodyPr>
            <a:lstStyle/>
            <a:p>
              <a:pPr algn="ctr">
                <a:spcBef>
                  <a:spcPts val="386"/>
                </a:spcBef>
              </a:pPr>
              <a:endParaRPr lang="en-US" sz="773" dirty="0">
                <a:solidFill>
                  <a:schemeClr val="bg1"/>
                </a:solidFill>
              </a:endParaRPr>
            </a:p>
          </p:txBody>
        </p:sp>
        <p:grpSp>
          <p:nvGrpSpPr>
            <p:cNvPr id="17" name="Group 16"/>
            <p:cNvGrpSpPr/>
            <p:nvPr/>
          </p:nvGrpSpPr>
          <p:grpSpPr bwMode="gray">
            <a:xfrm flipH="1" flipV="1">
              <a:off x="1245161" y="1176800"/>
              <a:ext cx="315403" cy="272386"/>
              <a:chOff x="3359444" y="2551001"/>
              <a:chExt cx="394764" cy="340924"/>
            </a:xfrm>
          </p:grpSpPr>
          <p:sp>
            <p:nvSpPr>
              <p:cNvPr id="18" name="Freeform 17"/>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70658" tIns="35329" rIns="70658" bIns="35329"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005" dirty="0">
                  <a:solidFill>
                    <a:schemeClr val="bg1"/>
                  </a:solidFill>
                </a:endParaRPr>
              </a:p>
            </p:txBody>
          </p:sp>
          <p:sp>
            <p:nvSpPr>
              <p:cNvPr id="19" name="Freeform 18"/>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70658" tIns="35329" rIns="70658" bIns="35329"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005" dirty="0">
                  <a:solidFill>
                    <a:schemeClr val="bg1"/>
                  </a:solidFill>
                </a:endParaRPr>
              </a:p>
            </p:txBody>
          </p:sp>
        </p:grpSp>
      </p:grpSp>
      <p:grpSp>
        <p:nvGrpSpPr>
          <p:cNvPr id="20" name="Group 19"/>
          <p:cNvGrpSpPr/>
          <p:nvPr/>
        </p:nvGrpSpPr>
        <p:grpSpPr bwMode="gray">
          <a:xfrm rot="10800000">
            <a:off x="5652120" y="3625310"/>
            <a:ext cx="327001" cy="279526"/>
            <a:chOff x="1184558" y="1125416"/>
            <a:chExt cx="423178" cy="361740"/>
          </a:xfrm>
        </p:grpSpPr>
        <p:sp>
          <p:nvSpPr>
            <p:cNvPr id="21" name="Rectangle 20"/>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658" tIns="35329" rIns="70658" bIns="35329" numCol="1" spcCol="0" rtlCol="0" fromWordArt="0" anchor="t" anchorCtr="0" forceAA="0" compatLnSpc="1">
              <a:prstTxWarp prst="textNoShape">
                <a:avLst/>
              </a:prstTxWarp>
              <a:noAutofit/>
            </a:bodyPr>
            <a:lstStyle/>
            <a:p>
              <a:pPr algn="ctr">
                <a:spcBef>
                  <a:spcPts val="386"/>
                </a:spcBef>
              </a:pPr>
              <a:endParaRPr lang="en-US" sz="773" dirty="0">
                <a:solidFill>
                  <a:schemeClr val="bg1"/>
                </a:solidFill>
              </a:endParaRPr>
            </a:p>
          </p:txBody>
        </p:sp>
        <p:grpSp>
          <p:nvGrpSpPr>
            <p:cNvPr id="22" name="Group 21"/>
            <p:cNvGrpSpPr/>
            <p:nvPr/>
          </p:nvGrpSpPr>
          <p:grpSpPr bwMode="gray">
            <a:xfrm flipH="1" flipV="1">
              <a:off x="1245161" y="1176800"/>
              <a:ext cx="315403" cy="272386"/>
              <a:chOff x="3359444" y="2551001"/>
              <a:chExt cx="394764" cy="340924"/>
            </a:xfrm>
          </p:grpSpPr>
          <p:sp>
            <p:nvSpPr>
              <p:cNvPr id="23" name="Freeform 22"/>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70658" tIns="35329" rIns="70658" bIns="35329"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005" dirty="0">
                  <a:solidFill>
                    <a:schemeClr val="bg1"/>
                  </a:solidFill>
                </a:endParaRPr>
              </a:p>
            </p:txBody>
          </p:sp>
          <p:sp>
            <p:nvSpPr>
              <p:cNvPr id="24" name="Freeform 23"/>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70658" tIns="35329" rIns="70658" bIns="35329"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005" dirty="0">
                  <a:solidFill>
                    <a:schemeClr val="bg1"/>
                  </a:solidFill>
                </a:endParaRPr>
              </a:p>
            </p:txBody>
          </p:sp>
        </p:grpSp>
      </p:grpSp>
    </p:spTree>
    <p:extLst>
      <p:ext uri="{BB962C8B-B14F-4D97-AF65-F5344CB8AC3E}">
        <p14:creationId xmlns:p14="http://schemas.microsoft.com/office/powerpoint/2010/main" val="52001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Web Access Creates Expectations of International Enrollment Growth</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409574" y="4138880"/>
            <a:ext cx="1991226" cy="661720"/>
          </a:xfrm>
        </p:spPr>
        <p:txBody>
          <a:bodyPr/>
          <a:lstStyle/>
          <a:p>
            <a:r>
              <a:rPr lang="en-US" dirty="0"/>
              <a:t>Source: EAB analysis of IPEDS data; Audrey Watters, "Top Ed-Tech Trends of 2012: MOOCS", </a:t>
            </a:r>
            <a:r>
              <a:rPr lang="en-US" i="1" dirty="0"/>
              <a:t>Inside Higher Ed</a:t>
            </a:r>
            <a:r>
              <a:rPr lang="en-US" dirty="0"/>
              <a:t>, December 18, 2012.; "Our Commitment to Impact: The Pennsylvania State University's Strategic Plan for 2016 to 2020," Pennsylvania State University, 2016. </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a:xfrm>
            <a:off x="280194" y="317005"/>
            <a:ext cx="5486400" cy="249299"/>
          </a:xfrm>
        </p:spPr>
        <p:txBody>
          <a:bodyPr/>
          <a:lstStyle/>
          <a:p>
            <a:r>
              <a:rPr lang="en-US" dirty="0"/>
              <a:t>Myth: Online Ed Makes Geography Irrelevant</a:t>
            </a:r>
          </a:p>
        </p:txBody>
      </p:sp>
      <p:pic>
        <p:nvPicPr>
          <p:cNvPr id="7" name="Picture 2" descr="Image result for penn state world campu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57" y="1310252"/>
            <a:ext cx="820271" cy="269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ouro university worldwid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2" y="1814401"/>
            <a:ext cx="416713" cy="4167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bwMode="gray">
          <a:xfrm>
            <a:off x="1794303" y="1300364"/>
            <a:ext cx="683398" cy="338554"/>
          </a:xfrm>
          <a:prstGeom prst="rect">
            <a:avLst/>
          </a:prstGeom>
          <a:noFill/>
        </p:spPr>
        <p:txBody>
          <a:bodyPr wrap="square" lIns="0" tIns="0" rIns="0" bIns="0" rtlCol="0">
            <a:spAutoFit/>
          </a:bodyPr>
          <a:lstStyle/>
          <a:p>
            <a:r>
              <a:rPr lang="en-US" sz="2200" dirty="0">
                <a:solidFill>
                  <a:schemeClr val="accent6"/>
                </a:solidFill>
                <a:latin typeface="+mj-lt"/>
              </a:rPr>
              <a:t>3%</a:t>
            </a:r>
          </a:p>
        </p:txBody>
      </p:sp>
      <p:sp>
        <p:nvSpPr>
          <p:cNvPr id="10" name="Rectangle 9"/>
          <p:cNvSpPr/>
          <p:nvPr/>
        </p:nvSpPr>
        <p:spPr bwMode="gray">
          <a:xfrm>
            <a:off x="2401970" y="1361919"/>
            <a:ext cx="1759285" cy="2769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Of all exclusively online students reside abroad, 2016</a:t>
            </a:r>
          </a:p>
        </p:txBody>
      </p:sp>
      <p:sp>
        <p:nvSpPr>
          <p:cNvPr id="11" name="TextBox 10"/>
          <p:cNvSpPr txBox="1"/>
          <p:nvPr/>
        </p:nvSpPr>
        <p:spPr bwMode="gray">
          <a:xfrm>
            <a:off x="1794303" y="1852357"/>
            <a:ext cx="683398" cy="338554"/>
          </a:xfrm>
          <a:prstGeom prst="rect">
            <a:avLst/>
          </a:prstGeom>
          <a:noFill/>
        </p:spPr>
        <p:txBody>
          <a:bodyPr wrap="square" lIns="0" tIns="0" rIns="0" bIns="0" rtlCol="0">
            <a:spAutoFit/>
          </a:bodyPr>
          <a:lstStyle/>
          <a:p>
            <a:r>
              <a:rPr lang="en-US" sz="2200" dirty="0">
                <a:solidFill>
                  <a:schemeClr val="accent6"/>
                </a:solidFill>
                <a:latin typeface="+mj-lt"/>
              </a:rPr>
              <a:t>4%</a:t>
            </a:r>
          </a:p>
        </p:txBody>
      </p:sp>
      <p:sp>
        <p:nvSpPr>
          <p:cNvPr id="12" name="Rectangle 11"/>
          <p:cNvSpPr/>
          <p:nvPr/>
        </p:nvSpPr>
        <p:spPr bwMode="gray">
          <a:xfrm>
            <a:off x="2401969" y="1908970"/>
            <a:ext cx="1759285" cy="2769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Of all exclusively online students reside abroad, 2016</a:t>
            </a:r>
          </a:p>
        </p:txBody>
      </p:sp>
      <p:sp>
        <p:nvSpPr>
          <p:cNvPr id="13" name="TextBox 12"/>
          <p:cNvSpPr txBox="1"/>
          <p:nvPr/>
        </p:nvSpPr>
        <p:spPr bwMode="gray">
          <a:xfrm>
            <a:off x="1794303" y="2404350"/>
            <a:ext cx="683398" cy="338554"/>
          </a:xfrm>
          <a:prstGeom prst="rect">
            <a:avLst/>
          </a:prstGeom>
          <a:noFill/>
        </p:spPr>
        <p:txBody>
          <a:bodyPr wrap="square" lIns="0" tIns="0" rIns="0" bIns="0" rtlCol="0">
            <a:spAutoFit/>
          </a:bodyPr>
          <a:lstStyle/>
          <a:p>
            <a:r>
              <a:rPr lang="en-US" sz="2200" dirty="0">
                <a:solidFill>
                  <a:schemeClr val="accent6"/>
                </a:solidFill>
                <a:latin typeface="+mj-lt"/>
              </a:rPr>
              <a:t>6%</a:t>
            </a:r>
          </a:p>
        </p:txBody>
      </p:sp>
      <p:sp>
        <p:nvSpPr>
          <p:cNvPr id="14" name="Rectangle 13"/>
          <p:cNvSpPr/>
          <p:nvPr/>
        </p:nvSpPr>
        <p:spPr bwMode="gray">
          <a:xfrm>
            <a:off x="2401969" y="2464902"/>
            <a:ext cx="1740323" cy="2769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Of all exclusively online students reside abroad, 2016</a:t>
            </a:r>
          </a:p>
        </p:txBody>
      </p:sp>
      <p:sp>
        <p:nvSpPr>
          <p:cNvPr id="15" name="TextBox 14"/>
          <p:cNvSpPr txBox="1"/>
          <p:nvPr/>
        </p:nvSpPr>
        <p:spPr bwMode="gray">
          <a:xfrm>
            <a:off x="1794303" y="2956343"/>
            <a:ext cx="683398" cy="338554"/>
          </a:xfrm>
          <a:prstGeom prst="rect">
            <a:avLst/>
          </a:prstGeom>
          <a:noFill/>
        </p:spPr>
        <p:txBody>
          <a:bodyPr wrap="square" lIns="0" tIns="0" rIns="0" bIns="0" rtlCol="0">
            <a:spAutoFit/>
          </a:bodyPr>
          <a:lstStyle/>
          <a:p>
            <a:r>
              <a:rPr lang="en-US" sz="2200" dirty="0">
                <a:solidFill>
                  <a:schemeClr val="accent6"/>
                </a:solidFill>
                <a:latin typeface="+mj-lt"/>
              </a:rPr>
              <a:t>2%</a:t>
            </a:r>
          </a:p>
        </p:txBody>
      </p:sp>
      <p:sp>
        <p:nvSpPr>
          <p:cNvPr id="16" name="Rectangle 15"/>
          <p:cNvSpPr/>
          <p:nvPr/>
        </p:nvSpPr>
        <p:spPr bwMode="gray">
          <a:xfrm>
            <a:off x="2401969" y="3012956"/>
            <a:ext cx="1740323" cy="2769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Of all exclusively online students reside abroad, 2016</a:t>
            </a:r>
          </a:p>
        </p:txBody>
      </p:sp>
      <p:pic>
        <p:nvPicPr>
          <p:cNvPr id="17" name="Picture 8" descr="Image result for university of arkansas global camp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02" y="2848425"/>
            <a:ext cx="851685" cy="5592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Washington State University Global Campu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33" y="2458621"/>
            <a:ext cx="1301206" cy="23218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bwMode="gray">
          <a:xfrm>
            <a:off x="304757" y="1030643"/>
            <a:ext cx="5755609" cy="153888"/>
          </a:xfrm>
          <a:prstGeom prst="rect">
            <a:avLst/>
          </a:prstGeom>
          <a:noFill/>
        </p:spPr>
        <p:txBody>
          <a:bodyPr wrap="square" lIns="0" tIns="0" rIns="0" bIns="0" rtlCol="0">
            <a:spAutoFit/>
          </a:bodyPr>
          <a:lstStyle/>
          <a:p>
            <a:pPr>
              <a:spcBef>
                <a:spcPts val="500"/>
              </a:spcBef>
            </a:pPr>
            <a:r>
              <a:rPr lang="en-US" sz="1000" b="1" dirty="0"/>
              <a:t>“Global” and “World” Campuses’ Enrollment Still Primarily Domestic</a:t>
            </a:r>
            <a:endParaRPr lang="en-US" sz="1000" dirty="0"/>
          </a:p>
        </p:txBody>
      </p:sp>
      <p:pic>
        <p:nvPicPr>
          <p:cNvPr id="20" name="Picture 4" descr="http://www.nmu.edu/sites/all/themes/zen_nmu/GlobalCampus/images/gc_nmu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136" y="3448317"/>
            <a:ext cx="1254089" cy="32989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gray">
          <a:xfrm>
            <a:off x="2401969" y="3569891"/>
            <a:ext cx="1742013" cy="2769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Of all exclusively online students reside abroad, 2016</a:t>
            </a:r>
          </a:p>
        </p:txBody>
      </p:sp>
      <p:pic>
        <p:nvPicPr>
          <p:cNvPr id="22" name="Picture 8" descr="Image result for kansas state university global campu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80" y="4068207"/>
            <a:ext cx="819213" cy="30147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bwMode="gray">
          <a:xfrm>
            <a:off x="1794303" y="3508336"/>
            <a:ext cx="683398" cy="338554"/>
          </a:xfrm>
          <a:prstGeom prst="rect">
            <a:avLst/>
          </a:prstGeom>
          <a:noFill/>
        </p:spPr>
        <p:txBody>
          <a:bodyPr wrap="square" lIns="0" tIns="0" rIns="0" bIns="0" rtlCol="0">
            <a:spAutoFit/>
          </a:bodyPr>
          <a:lstStyle/>
          <a:p>
            <a:r>
              <a:rPr lang="en-US" sz="2200" dirty="0">
                <a:solidFill>
                  <a:schemeClr val="accent6"/>
                </a:solidFill>
                <a:latin typeface="+mj-lt"/>
              </a:rPr>
              <a:t>1%</a:t>
            </a:r>
          </a:p>
        </p:txBody>
      </p:sp>
      <p:sp>
        <p:nvSpPr>
          <p:cNvPr id="24" name="Rectangle 23"/>
          <p:cNvSpPr/>
          <p:nvPr/>
        </p:nvSpPr>
        <p:spPr bwMode="gray">
          <a:xfrm>
            <a:off x="2401969" y="4126826"/>
            <a:ext cx="1705518" cy="2769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Of all exclusively online students reside abroad, 2016</a:t>
            </a:r>
          </a:p>
        </p:txBody>
      </p:sp>
      <p:sp>
        <p:nvSpPr>
          <p:cNvPr id="25" name="TextBox 24"/>
          <p:cNvSpPr txBox="1"/>
          <p:nvPr/>
        </p:nvSpPr>
        <p:spPr bwMode="gray">
          <a:xfrm>
            <a:off x="1794303" y="4060331"/>
            <a:ext cx="683398" cy="338554"/>
          </a:xfrm>
          <a:prstGeom prst="rect">
            <a:avLst/>
          </a:prstGeom>
          <a:noFill/>
        </p:spPr>
        <p:txBody>
          <a:bodyPr wrap="square" lIns="0" tIns="0" rIns="0" bIns="0" rtlCol="0">
            <a:spAutoFit/>
          </a:bodyPr>
          <a:lstStyle/>
          <a:p>
            <a:r>
              <a:rPr lang="en-US" sz="2200" dirty="0">
                <a:solidFill>
                  <a:schemeClr val="accent6"/>
                </a:solidFill>
                <a:latin typeface="+mj-lt"/>
              </a:rPr>
              <a:t>2%</a:t>
            </a:r>
          </a:p>
        </p:txBody>
      </p:sp>
      <p:grpSp>
        <p:nvGrpSpPr>
          <p:cNvPr id="26" name="Group 25"/>
          <p:cNvGrpSpPr/>
          <p:nvPr/>
        </p:nvGrpSpPr>
        <p:grpSpPr>
          <a:xfrm>
            <a:off x="4300754" y="1943097"/>
            <a:ext cx="1764792" cy="1799980"/>
            <a:chOff x="5410200" y="1209980"/>
            <a:chExt cx="1764792" cy="1799980"/>
          </a:xfrm>
        </p:grpSpPr>
        <p:sp>
          <p:nvSpPr>
            <p:cNvPr id="27" name="Text Placeholder 1"/>
            <p:cNvSpPr txBox="1">
              <a:spLocks/>
            </p:cNvSpPr>
            <p:nvPr/>
          </p:nvSpPr>
          <p:spPr bwMode="gray">
            <a:xfrm>
              <a:off x="5410200" y="1209980"/>
              <a:ext cx="1764792" cy="179998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“…Penn State’s World Campus will continue to attract place-bound learners from around the globe, ensuring the University has a global footprint.”</a:t>
              </a:r>
            </a:p>
            <a:p>
              <a:pPr marL="0" indent="0" algn="r">
                <a:buNone/>
              </a:pPr>
              <a:r>
                <a:rPr lang="en-US" sz="800" i="1" dirty="0"/>
                <a:t>Pennsylvania State University Strategic Plan for 2016-2020</a:t>
              </a:r>
            </a:p>
          </p:txBody>
        </p:sp>
        <p:grpSp>
          <p:nvGrpSpPr>
            <p:cNvPr id="28" name="Group 27"/>
            <p:cNvGrpSpPr/>
            <p:nvPr/>
          </p:nvGrpSpPr>
          <p:grpSpPr bwMode="gray">
            <a:xfrm>
              <a:off x="6903320" y="1209981"/>
              <a:ext cx="271672" cy="181522"/>
              <a:chOff x="4411101" y="2672199"/>
              <a:chExt cx="271672" cy="181522"/>
            </a:xfrm>
          </p:grpSpPr>
          <p:sp>
            <p:nvSpPr>
              <p:cNvPr id="29" name="Rectangle 28"/>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0" name="Round Same Side Corner Rectangle 29"/>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Freeform 30"/>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32" name="Freeform 31"/>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Tree>
    <p:extLst>
      <p:ext uri="{BB962C8B-B14F-4D97-AF65-F5344CB8AC3E}">
        <p14:creationId xmlns:p14="http://schemas.microsoft.com/office/powerpoint/2010/main" val="2076003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20419" id="{3823C371-611D-4978-B269-6EA595BA46E3}" vid="{58F17C36-DA8D-4D3D-8582-0FB403200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AB darker">
    <a:dk1>
      <a:srgbClr val="516473"/>
    </a:dk1>
    <a:lt1>
      <a:srgbClr val="FFFFFF"/>
    </a:lt1>
    <a:dk2>
      <a:srgbClr val="007DC3"/>
    </a:dk2>
    <a:lt2>
      <a:srgbClr val="FFFFFF"/>
    </a:lt2>
    <a:accent1>
      <a:srgbClr val="D2DAE0"/>
    </a:accent1>
    <a:accent2>
      <a:srgbClr val="B0BCC5"/>
    </a:accent2>
    <a:accent3>
      <a:srgbClr val="8294A2"/>
    </a:accent3>
    <a:accent4>
      <a:srgbClr val="516473"/>
    </a:accent4>
    <a:accent5>
      <a:srgbClr val="3B4953"/>
    </a:accent5>
    <a:accent6>
      <a:srgbClr val="EC881D"/>
    </a:accent6>
    <a:hlink>
      <a:srgbClr val="007DC3"/>
    </a:hlink>
    <a:folHlink>
      <a:srgbClr val="EC88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Template 020419</Template>
  <TotalTime>0</TotalTime>
  <Words>2304</Words>
  <Application>Microsoft Office PowerPoint</Application>
  <PresentationFormat>Custom</PresentationFormat>
  <Paragraphs>428</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Rockwell</vt:lpstr>
      <vt:lpstr>Verdana</vt:lpstr>
      <vt:lpstr>EAB1 4x3 On-screen</vt:lpstr>
      <vt:lpstr>Considerations for Online Education Strategy</vt:lpstr>
      <vt:lpstr>1</vt:lpstr>
      <vt:lpstr>Modality, Mission, &amp; Margin</vt:lpstr>
      <vt:lpstr>Online Courses Increasingly Popular</vt:lpstr>
      <vt:lpstr>Most Online Students Reside In-State</vt:lpstr>
      <vt:lpstr>Separating MOOC Hype from Reality</vt:lpstr>
      <vt:lpstr>PowerPoint Presentation</vt:lpstr>
      <vt:lpstr>Reality: Key Determinants of Cost Unchanged</vt:lpstr>
      <vt:lpstr>Myth: Online Ed Makes Geography Irrelevant</vt:lpstr>
      <vt:lpstr>From “Whether” to “How” We Will Go Online</vt:lpstr>
      <vt:lpstr>Modality Debate Misses Market Distinctions</vt:lpstr>
      <vt:lpstr>Serving Multi-Modal Undergraduates</vt:lpstr>
      <vt:lpstr>Multimodality Increasingly the Norm</vt:lpstr>
      <vt:lpstr>Traditional Students With ‘Nontraditional’ Needs</vt:lpstr>
      <vt:lpstr>A Second Life for Existing Online Courses</vt:lpstr>
      <vt:lpstr>PowerPoint Presentation</vt:lpstr>
      <vt:lpstr>Sizing the Master’s Market</vt:lpstr>
      <vt:lpstr>When the Right Thing is Also the Hard Thing</vt:lpstr>
      <vt:lpstr>From Gold Rush to Plateau</vt:lpstr>
      <vt:lpstr>Almost Every Major Field Growing Five Years Ago</vt:lpstr>
      <vt:lpstr>Now Growth Limited to High-Cost to Deliver</vt:lpstr>
      <vt:lpstr>Contending with Both Local and National Players</vt:lpstr>
      <vt:lpstr>Blueprint for Growth: Ongoing Research at EAB</vt:lpstr>
      <vt:lpstr>Q&amp;A</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2019-09-16T19:09:59Z</dcterms:created>
  <dcterms:modified xsi:type="dcterms:W3CDTF">2020-01-20T19:37:16Z</dcterms:modified>
  <cp:category/>
</cp:coreProperties>
</file>