
<file path=[Content_Types].xml><?xml version="1.0" encoding="utf-8"?>
<Types xmlns="http://schemas.openxmlformats.org/package/2006/content-types">
  <Default Extension="png" ContentType="image/png"/>
  <Default Extension="pdf" ContentType="image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7" r:id="rId6"/>
    <p:sldId id="292" r:id="rId7"/>
    <p:sldId id="283" r:id="rId8"/>
    <p:sldId id="285" r:id="rId9"/>
    <p:sldId id="287" r:id="rId10"/>
    <p:sldId id="289" r:id="rId11"/>
    <p:sldId id="291" r:id="rId12"/>
    <p:sldId id="282" r:id="rId13"/>
    <p:sldId id="281" r:id="rId14"/>
    <p:sldId id="280" r:id="rId15"/>
    <p:sldId id="279" r:id="rId16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7A2CC-C542-63D4-7DD2-17E18AEDBBFF}" v="2391" dt="2019-09-24T19:57:01.496"/>
    <p1510:client id="{BC98FA17-06F9-2CB9-6B70-903E89B34663}" v="340" dt="2019-07-30T13:35:06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571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riley, Shawn" userId="S::soriley@pace.edu::4b74316e-9d92-47aa-a73b-c3b512be4449" providerId="AD" clId="Web-{36D7A2CC-C542-63D4-7DD2-17E18AEDBBFF}"/>
    <pc:docChg chg="addSld delSld modSld">
      <pc:chgData name="O'riley, Shawn" userId="S::soriley@pace.edu::4b74316e-9d92-47aa-a73b-c3b512be4449" providerId="AD" clId="Web-{36D7A2CC-C542-63D4-7DD2-17E18AEDBBFF}" dt="2019-09-24T19:56:46.730" v="2153"/>
      <pc:docMkLst>
        <pc:docMk/>
      </pc:docMkLst>
      <pc:sldChg chg="modSp">
        <pc:chgData name="O'riley, Shawn" userId="S::soriley@pace.edu::4b74316e-9d92-47aa-a73b-c3b512be4449" providerId="AD" clId="Web-{36D7A2CC-C542-63D4-7DD2-17E18AEDBBFF}" dt="2019-09-24T17:02:56.579" v="84" actId="20577"/>
        <pc:sldMkLst>
          <pc:docMk/>
          <pc:sldMk cId="1117616157" sldId="256"/>
        </pc:sldMkLst>
        <pc:spChg chg="mod">
          <ac:chgData name="O'riley, Shawn" userId="S::soriley@pace.edu::4b74316e-9d92-47aa-a73b-c3b512be4449" providerId="AD" clId="Web-{36D7A2CC-C542-63D4-7DD2-17E18AEDBBFF}" dt="2019-09-24T17:02:56.579" v="84" actId="20577"/>
          <ac:spMkLst>
            <pc:docMk/>
            <pc:sldMk cId="1117616157" sldId="256"/>
            <ac:spMk id="2" creationId="{00000000-0000-0000-0000-000000000000}"/>
          </ac:spMkLst>
        </pc:spChg>
      </pc:sldChg>
      <pc:sldChg chg="del">
        <pc:chgData name="O'riley, Shawn" userId="S::soriley@pace.edu::4b74316e-9d92-47aa-a73b-c3b512be4449" providerId="AD" clId="Web-{36D7A2CC-C542-63D4-7DD2-17E18AEDBBFF}" dt="2019-09-24T17:03:39.736" v="86"/>
        <pc:sldMkLst>
          <pc:docMk/>
          <pc:sldMk cId="2835742933" sldId="273"/>
        </pc:sldMkLst>
      </pc:sldChg>
      <pc:sldChg chg="del">
        <pc:chgData name="O'riley, Shawn" userId="S::soriley@pace.edu::4b74316e-9d92-47aa-a73b-c3b512be4449" providerId="AD" clId="Web-{36D7A2CC-C542-63D4-7DD2-17E18AEDBBFF}" dt="2019-09-24T17:03:49.454" v="91"/>
        <pc:sldMkLst>
          <pc:docMk/>
          <pc:sldMk cId="617244582" sldId="274"/>
        </pc:sldMkLst>
      </pc:sldChg>
      <pc:sldChg chg="del">
        <pc:chgData name="O'riley, Shawn" userId="S::soriley@pace.edu::4b74316e-9d92-47aa-a73b-c3b512be4449" providerId="AD" clId="Web-{36D7A2CC-C542-63D4-7DD2-17E18AEDBBFF}" dt="2019-09-24T17:04:07.251" v="97"/>
        <pc:sldMkLst>
          <pc:docMk/>
          <pc:sldMk cId="2566088900" sldId="275"/>
        </pc:sldMkLst>
      </pc:sldChg>
      <pc:sldChg chg="del">
        <pc:chgData name="O'riley, Shawn" userId="S::soriley@pace.edu::4b74316e-9d92-47aa-a73b-c3b512be4449" providerId="AD" clId="Web-{36D7A2CC-C542-63D4-7DD2-17E18AEDBBFF}" dt="2019-09-24T17:03:40.532" v="87"/>
        <pc:sldMkLst>
          <pc:docMk/>
          <pc:sldMk cId="1959369724" sldId="276"/>
        </pc:sldMkLst>
      </pc:sldChg>
      <pc:sldChg chg="modSp">
        <pc:chgData name="O'riley, Shawn" userId="S::soriley@pace.edu::4b74316e-9d92-47aa-a73b-c3b512be4449" providerId="AD" clId="Web-{36D7A2CC-C542-63D4-7DD2-17E18AEDBBFF}" dt="2019-09-24T19:56:46.730" v="2153"/>
        <pc:sldMkLst>
          <pc:docMk/>
          <pc:sldMk cId="216591640" sldId="277"/>
        </pc:sldMkLst>
        <pc:graphicFrameChg chg="mod modGraphic">
          <ac:chgData name="O'riley, Shawn" userId="S::soriley@pace.edu::4b74316e-9d92-47aa-a73b-c3b512be4449" providerId="AD" clId="Web-{36D7A2CC-C542-63D4-7DD2-17E18AEDBBFF}" dt="2019-09-24T19:56:46.730" v="2153"/>
          <ac:graphicFrameMkLst>
            <pc:docMk/>
            <pc:sldMk cId="216591640" sldId="277"/>
            <ac:graphicFrameMk id="5" creationId="{00000000-0000-0000-0000-000000000000}"/>
          </ac:graphicFrameMkLst>
        </pc:graphicFrameChg>
      </pc:sldChg>
      <pc:sldChg chg="addSp delSp modSp">
        <pc:chgData name="O'riley, Shawn" userId="S::soriley@pace.edu::4b74316e-9d92-47aa-a73b-c3b512be4449" providerId="AD" clId="Web-{36D7A2CC-C542-63D4-7DD2-17E18AEDBBFF}" dt="2019-09-24T18:48:22.666" v="2145"/>
        <pc:sldMkLst>
          <pc:docMk/>
          <pc:sldMk cId="2468421724" sldId="278"/>
        </pc:sldMkLst>
        <pc:spChg chg="mod">
          <ac:chgData name="O'riley, Shawn" userId="S::soriley@pace.edu::4b74316e-9d92-47aa-a73b-c3b512be4449" providerId="AD" clId="Web-{36D7A2CC-C542-63D4-7DD2-17E18AEDBBFF}" dt="2019-09-24T17:43:41.897" v="847" actId="20577"/>
          <ac:spMkLst>
            <pc:docMk/>
            <pc:sldMk cId="2468421724" sldId="278"/>
            <ac:spMk id="2" creationId="{00000000-0000-0000-0000-000000000000}"/>
          </ac:spMkLst>
        </pc:spChg>
        <pc:spChg chg="add del mod">
          <ac:chgData name="O'riley, Shawn" userId="S::soriley@pace.edu::4b74316e-9d92-47aa-a73b-c3b512be4449" providerId="AD" clId="Web-{36D7A2CC-C542-63D4-7DD2-17E18AEDBBFF}" dt="2019-09-24T18:34:53.361" v="2133"/>
          <ac:spMkLst>
            <pc:docMk/>
            <pc:sldMk cId="2468421724" sldId="278"/>
            <ac:spMk id="3" creationId="{0FCF497D-89F3-4D25-8B17-D3FF1B13CF04}"/>
          </ac:spMkLst>
        </pc:spChg>
        <pc:graphicFrameChg chg="mod modGraphic">
          <ac:chgData name="O'riley, Shawn" userId="S::soriley@pace.edu::4b74316e-9d92-47aa-a73b-c3b512be4449" providerId="AD" clId="Web-{36D7A2CC-C542-63D4-7DD2-17E18AEDBBFF}" dt="2019-09-24T18:48:22.666" v="2145"/>
          <ac:graphicFrameMkLst>
            <pc:docMk/>
            <pc:sldMk cId="2468421724" sldId="278"/>
            <ac:graphicFrameMk id="5" creationId="{00000000-0000-0000-0000-000000000000}"/>
          </ac:graphicFrameMkLst>
        </pc:graphicFrameChg>
      </pc:sldChg>
      <pc:sldChg chg="modSp">
        <pc:chgData name="O'riley, Shawn" userId="S::soriley@pace.edu::4b74316e-9d92-47aa-a73b-c3b512be4449" providerId="AD" clId="Web-{36D7A2CC-C542-63D4-7DD2-17E18AEDBBFF}" dt="2019-09-24T18:48:02.634" v="2143" actId="1076"/>
        <pc:sldMkLst>
          <pc:docMk/>
          <pc:sldMk cId="309546432" sldId="279"/>
        </pc:sldMkLst>
        <pc:graphicFrameChg chg="mod modGraphic">
          <ac:chgData name="O'riley, Shawn" userId="S::soriley@pace.edu::4b74316e-9d92-47aa-a73b-c3b512be4449" providerId="AD" clId="Web-{36D7A2CC-C542-63D4-7DD2-17E18AEDBBFF}" dt="2019-09-24T18:48:02.634" v="2143" actId="1076"/>
          <ac:graphicFrameMkLst>
            <pc:docMk/>
            <pc:sldMk cId="309546432" sldId="279"/>
            <ac:graphicFrameMk id="5" creationId="{00000000-0000-0000-0000-000000000000}"/>
          </ac:graphicFrameMkLst>
        </pc:graphicFrameChg>
      </pc:sldChg>
      <pc:sldChg chg="del">
        <pc:chgData name="O'riley, Shawn" userId="S::soriley@pace.edu::4b74316e-9d92-47aa-a73b-c3b512be4449" providerId="AD" clId="Web-{36D7A2CC-C542-63D4-7DD2-17E18AEDBBFF}" dt="2019-09-24T17:03:41.939" v="89"/>
        <pc:sldMkLst>
          <pc:docMk/>
          <pc:sldMk cId="763456710" sldId="280"/>
        </pc:sldMkLst>
      </pc:sldChg>
      <pc:sldChg chg="del">
        <pc:chgData name="O'riley, Shawn" userId="S::soriley@pace.edu::4b74316e-9d92-47aa-a73b-c3b512be4449" providerId="AD" clId="Web-{36D7A2CC-C542-63D4-7DD2-17E18AEDBBFF}" dt="2019-09-24T17:03:41.220" v="88"/>
        <pc:sldMkLst>
          <pc:docMk/>
          <pc:sldMk cId="1830695404" sldId="281"/>
        </pc:sldMkLst>
      </pc:sldChg>
      <pc:sldChg chg="del">
        <pc:chgData name="O'riley, Shawn" userId="S::soriley@pace.edu::4b74316e-9d92-47aa-a73b-c3b512be4449" providerId="AD" clId="Web-{36D7A2CC-C542-63D4-7DD2-17E18AEDBBFF}" dt="2019-09-24T17:03:44.955" v="90"/>
        <pc:sldMkLst>
          <pc:docMk/>
          <pc:sldMk cId="2410167898" sldId="282"/>
        </pc:sldMkLst>
      </pc:sldChg>
      <pc:sldChg chg="del">
        <pc:chgData name="O'riley, Shawn" userId="S::soriley@pace.edu::4b74316e-9d92-47aa-a73b-c3b512be4449" providerId="AD" clId="Web-{36D7A2CC-C542-63D4-7DD2-17E18AEDBBFF}" dt="2019-09-24T17:03:50.345" v="92"/>
        <pc:sldMkLst>
          <pc:docMk/>
          <pc:sldMk cId="641232269" sldId="285"/>
        </pc:sldMkLst>
      </pc:sldChg>
      <pc:sldChg chg="del">
        <pc:chgData name="O'riley, Shawn" userId="S::soriley@pace.edu::4b74316e-9d92-47aa-a73b-c3b512be4449" providerId="AD" clId="Web-{36D7A2CC-C542-63D4-7DD2-17E18AEDBBFF}" dt="2019-09-24T17:04:05.251" v="95"/>
        <pc:sldMkLst>
          <pc:docMk/>
          <pc:sldMk cId="3286276193" sldId="286"/>
        </pc:sldMkLst>
      </pc:sldChg>
      <pc:sldChg chg="del">
        <pc:chgData name="O'riley, Shawn" userId="S::soriley@pace.edu::4b74316e-9d92-47aa-a73b-c3b512be4449" providerId="AD" clId="Web-{36D7A2CC-C542-63D4-7DD2-17E18AEDBBFF}" dt="2019-09-24T17:04:06.080" v="96"/>
        <pc:sldMkLst>
          <pc:docMk/>
          <pc:sldMk cId="1470399751" sldId="288"/>
        </pc:sldMkLst>
      </pc:sldChg>
      <pc:sldChg chg="del">
        <pc:chgData name="O'riley, Shawn" userId="S::soriley@pace.edu::4b74316e-9d92-47aa-a73b-c3b512be4449" providerId="AD" clId="Web-{36D7A2CC-C542-63D4-7DD2-17E18AEDBBFF}" dt="2019-09-24T17:04:08.096" v="98"/>
        <pc:sldMkLst>
          <pc:docMk/>
          <pc:sldMk cId="4154496638" sldId="291"/>
        </pc:sldMkLst>
      </pc:sldChg>
      <pc:sldChg chg="del">
        <pc:chgData name="O'riley, Shawn" userId="S::soriley@pace.edu::4b74316e-9d92-47aa-a73b-c3b512be4449" providerId="AD" clId="Web-{36D7A2CC-C542-63D4-7DD2-17E18AEDBBFF}" dt="2019-09-24T17:04:08.783" v="99"/>
        <pc:sldMkLst>
          <pc:docMk/>
          <pc:sldMk cId="547066637" sldId="292"/>
        </pc:sldMkLst>
      </pc:sldChg>
      <pc:sldChg chg="del">
        <pc:chgData name="O'riley, Shawn" userId="S::soriley@pace.edu::4b74316e-9d92-47aa-a73b-c3b512be4449" providerId="AD" clId="Web-{36D7A2CC-C542-63D4-7DD2-17E18AEDBBFF}" dt="2019-09-24T17:04:10.455" v="100"/>
        <pc:sldMkLst>
          <pc:docMk/>
          <pc:sldMk cId="1655653368" sldId="293"/>
        </pc:sldMkLst>
      </pc:sldChg>
      <pc:sldChg chg="add del">
        <pc:chgData name="O'riley, Shawn" userId="S::soriley@pace.edu::4b74316e-9d92-47aa-a73b-c3b512be4449" providerId="AD" clId="Web-{36D7A2CC-C542-63D4-7DD2-17E18AEDBBFF}" dt="2019-09-24T18:19:01.087" v="1869"/>
        <pc:sldMkLst>
          <pc:docMk/>
          <pc:sldMk cId="1895175170" sldId="296"/>
        </pc:sldMkLst>
      </pc:sldChg>
      <pc:sldChg chg="modSp add replId">
        <pc:chgData name="O'riley, Shawn" userId="S::soriley@pace.edu::4b74316e-9d92-47aa-a73b-c3b512be4449" providerId="AD" clId="Web-{36D7A2CC-C542-63D4-7DD2-17E18AEDBBFF}" dt="2019-09-24T18:47:55.618" v="2141" actId="1076"/>
        <pc:sldMkLst>
          <pc:docMk/>
          <pc:sldMk cId="2538665074" sldId="297"/>
        </pc:sldMkLst>
        <pc:spChg chg="mod">
          <ac:chgData name="O'riley, Shawn" userId="S::soriley@pace.edu::4b74316e-9d92-47aa-a73b-c3b512be4449" providerId="AD" clId="Web-{36D7A2CC-C542-63D4-7DD2-17E18AEDBBFF}" dt="2019-09-24T17:34:05.283" v="516" actId="20577"/>
          <ac:spMkLst>
            <pc:docMk/>
            <pc:sldMk cId="2538665074" sldId="297"/>
            <ac:spMk id="2" creationId="{00000000-0000-0000-0000-000000000000}"/>
          </ac:spMkLst>
        </pc:spChg>
        <pc:graphicFrameChg chg="mod modGraphic">
          <ac:chgData name="O'riley, Shawn" userId="S::soriley@pace.edu::4b74316e-9d92-47aa-a73b-c3b512be4449" providerId="AD" clId="Web-{36D7A2CC-C542-63D4-7DD2-17E18AEDBBFF}" dt="2019-09-24T18:47:55.618" v="2141" actId="1076"/>
          <ac:graphicFrameMkLst>
            <pc:docMk/>
            <pc:sldMk cId="2538665074" sldId="297"/>
            <ac:graphicFrameMk id="5" creationId="{00000000-0000-0000-0000-000000000000}"/>
          </ac:graphicFrameMkLst>
        </pc:graphicFrameChg>
      </pc:sldChg>
      <pc:sldChg chg="del">
        <pc:chgData name="O'riley, Shawn" userId="S::soriley@pace.edu::4b74316e-9d92-47aa-a73b-c3b512be4449" providerId="AD" clId="Web-{36D7A2CC-C542-63D4-7DD2-17E18AEDBBFF}" dt="2019-09-24T17:04:11.439" v="101"/>
        <pc:sldMkLst>
          <pc:docMk/>
          <pc:sldMk cId="3226818728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92" cy="4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42" y="0"/>
            <a:ext cx="2971592" cy="4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7F43-DA23-4DF4-842E-A375A757BABE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409"/>
            <a:ext cx="2971592" cy="467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42" y="8846409"/>
            <a:ext cx="2971592" cy="467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D862-D0CE-47E1-B4B8-85F1E06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2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92" cy="4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42" y="0"/>
            <a:ext cx="2971592" cy="4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6AAF7-914E-42C3-85EE-B4457673116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4" y="4482437"/>
            <a:ext cx="5485773" cy="36675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409"/>
            <a:ext cx="2971592" cy="467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42" y="8846409"/>
            <a:ext cx="2971592" cy="467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2A47A-FDB4-4D0C-80BF-CEDE59E3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cehelpdesk@pace.ed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elp.pace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A47A-FDB4-4D0C-80BF-CEDE59E338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4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person can introduce</a:t>
            </a:r>
            <a:r>
              <a:rPr lang="en-US" baseline="0" dirty="0" smtClean="0"/>
              <a:t> themselves then use 8-10 minutes to showcase their unit. Ex, Beth can show the digital toolkit, Joe can show a glimpse into the faculty training, etc. Nick can close this slide by showcasing the Faculty Media Center ( Jaime will speak to it, but Nick can provide a “tour”)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A47A-FDB4-4D0C-80BF-CEDE59E338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9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A47A-FDB4-4D0C-80BF-CEDE59E33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6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A47A-FDB4-4D0C-80BF-CEDE59E33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A47A-FDB4-4D0C-80BF-CEDE59E338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A47A-FDB4-4D0C-80BF-CEDE59E338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4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 to add screen shot of center and provide a brief overview of equipment</a:t>
            </a:r>
            <a:r>
              <a:rPr lang="en-US" baseline="0" dirty="0" smtClean="0"/>
              <a:t> and lay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A47A-FDB4-4D0C-80BF-CEDE59E338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U</a:t>
            </a:r>
            <a:r>
              <a:rPr lang="en-US" b="1" dirty="0" err="1" smtClean="0"/>
              <a:t>Telephone</a:t>
            </a:r>
            <a:r>
              <a:rPr lang="en-US" b="1" dirty="0" smtClean="0"/>
              <a:t>:</a:t>
            </a:r>
            <a:r>
              <a:rPr lang="en-US" dirty="0" smtClean="0"/>
              <a:t> (</a:t>
            </a:r>
            <a:r>
              <a:rPr lang="en-US" dirty="0" smtClean="0">
                <a:effectLst/>
              </a:rPr>
              <a:t>914) 773-3333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</a:t>
            </a:r>
            <a:r>
              <a:rPr lang="en-US" b="1" dirty="0" err="1" smtClean="0"/>
              <a:t>Toll</a:t>
            </a:r>
            <a:r>
              <a:rPr lang="en-US" b="1" dirty="0" smtClean="0"/>
              <a:t> Free: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1 (855) 722-3487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</a:t>
            </a:r>
            <a:r>
              <a:rPr lang="en-US" b="1" dirty="0" err="1" smtClean="0"/>
              <a:t>Email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pacehelpdesk@pace.edu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</a:t>
            </a:r>
            <a:r>
              <a:rPr lang="en-US" b="1" dirty="0" err="1" smtClean="0"/>
              <a:t>Online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help.pace.edu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A47A-FDB4-4D0C-80BF-CEDE59E338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DDC1-96A4-4645-9F21-4F69A82F3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BC6CF-B80D-4F4C-BB45-5B9399C7A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5D563-15F4-7448-9DB6-2F441B0E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0D8F-2462-4A2E-ABE0-7D0027492DB5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FDF2-7BAC-9942-BBB3-3AE92F78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B343-677B-D24A-B42F-A3B68C8F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8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C060-BA91-134B-8C54-83D7B9E5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4B37E-A85D-2049-83E0-0F7A9D554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164AD-CDB5-BD4F-A649-4529CEC2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3465-4B06-4B10-844E-896A7428CA62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82171-4B5C-7B4C-A8AA-D15921B8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FB2AE-6C67-6945-9C10-63872829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1B2F3-F4C4-2C4F-91D2-F82142A40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8B838-445F-8C47-AA3D-5A44BB14C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2111E-4BBC-534A-BCCC-0B94025F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4CFB-FE24-488D-85FB-FD86FECEDACF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F386D-6919-494F-BFCA-395013BB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21F19-33C2-114E-A3EC-5463B8A8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267B-6C02-3F42-AAEC-2A76C1722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0BBE9-EF7F-2147-ABB6-E2ED52BE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139DC-B4AA-EB46-B331-B27C4627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D587-9216-4722-B9C3-02CFFF8893F2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58721-9460-C648-A2C4-752C6D06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F7FF-1C2F-2D48-90B8-13BD48C1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4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D56B-8E8E-6046-A476-7645FE71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A6E92-70B8-7341-91C8-1E7B7F3C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E52FD-1CAC-C54B-AD9E-62E4EB77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1201-A3FA-4115-B46D-941454B74F57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54B6F-338E-0A4D-BFE1-28ED0870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CA61E-BC94-594A-9F54-7952C9FB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2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63B1-3079-914F-84A7-EA1558E8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9BF0C-424D-FD4B-B726-467415391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5C1FA-54D4-3048-8C75-14BD619AD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1C436-06CF-5442-B1DA-2316F0BB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CA18-4527-4CB2-AA52-12879E38C59A}" type="datetime1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AAA7C-E57C-F74C-816E-1664DB1C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33157-244B-444A-AC6D-35056F95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1B74-9704-E340-B084-8744D48D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B7D8D-5E54-AF44-B7E4-AF7C03A83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096FF-DDCD-FD45-83AE-B53DB4EAC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BF293-7952-BF45-B67A-2B0B58BD8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0C305-4B04-BB49-87AC-244B5C0B7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1A480-459D-CE42-9399-84B87F0E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926F-FAEA-486D-89B6-B6FE85D1AB4A}" type="datetime1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6C734-EA68-DC45-83F4-9508F35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18698-FB14-B549-916C-C067620C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1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FC2-EA78-6E46-AB51-0B40927A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689F7-A025-A248-ADA6-7863DC3A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51D4-4AD3-4C0F-A1C0-CD9EE8778A0A}" type="datetime1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ED753-46FA-EA4B-A758-74FCD07F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B0B7E-6BED-514C-97EC-DAD847EF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6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BB0C0-3E03-E44B-9DB8-633F0D89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92A7-2658-4DE2-BEC3-0CAA80A2F9DD}" type="datetime1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58A9E-DD9D-4640-89DA-5AED05A8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90E42-05C7-454A-B5C0-624CB43A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6BFE-CD0E-C044-BB55-674A66CB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7743F-CCA3-414B-9F17-3235D6B7B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41995-BFAF-D447-B1B1-BF845804C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86587-2352-1B42-9307-2C7ED852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2194-712E-4445-BFFD-44AB7291681C}" type="datetime1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011BE-36FF-8343-9BC4-A60528B6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0FF4C-4B4E-3446-9A6D-75C51E23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64A8-2179-B94B-8007-8CBEC42B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9462C-6C26-3D4A-8117-8137D86EC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5C5C6-6188-FE4D-B1D2-D0A72B859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7E819-FF8C-D54B-A2AB-0D247829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786-CFD6-4631-8E52-1CC29CE9396E}" type="datetime1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693F1-7E0D-454B-AAC8-85ECF1BA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E762-EB7F-6E41-8A32-477EE788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600D2-B037-9D40-A371-332D0979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0B80D-E104-D64D-8D19-3B7C38946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1F7D2-BFA1-174B-AE98-7A4A991B4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128D-9754-4A11-8F1F-ABEC455720AE}" type="datetime1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BA878-02A6-2943-B25C-0A1854EBB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3F6CF-C1C8-814C-A607-FAA85FCE7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764CC-6D40-394E-B6C3-AB135F99B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9DFD9-99E4-7E44-BD65-5D03E170EC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5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cadtech@pace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29DFD9-99E4-7E44-BD65-5D03E170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5753" y="310101"/>
            <a:ext cx="7680959" cy="3939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000" b="1" dirty="0"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latin typeface="Georgia"/>
              </a:rPr>
              <a:t>Pace University</a:t>
            </a:r>
          </a:p>
          <a:p>
            <a:pPr algn="ctr"/>
            <a:r>
              <a:rPr lang="en-US" sz="2000" b="1" dirty="0" smtClean="0"/>
              <a:t>	Instructional </a:t>
            </a:r>
            <a:r>
              <a:rPr lang="en-US" sz="2000" b="1" dirty="0"/>
              <a:t>Design Support Services Panel</a:t>
            </a:r>
            <a:r>
              <a:rPr lang="en-US" sz="2000" dirty="0"/>
              <a:t> </a:t>
            </a:r>
          </a:p>
          <a:p>
            <a:endParaRPr lang="en-US" sz="2000" dirty="0"/>
          </a:p>
          <a:p>
            <a:r>
              <a:rPr lang="en-US" sz="2000" i="1" dirty="0"/>
              <a:t>Session Summary: A panel of faculty support members will discuss their roles, how they collaborate with each other, and the process faculty should follow when developing a course. An overview of current training sessions offered to faculty will be discussed with an emphasis on the initiative to follow Quality Matters best practices in course design</a:t>
            </a:r>
            <a:r>
              <a:rPr lang="en-US" sz="2000" dirty="0"/>
              <a:t> </a:t>
            </a:r>
          </a:p>
          <a:p>
            <a:pPr algn="ctr"/>
            <a:endParaRPr lang="en-US" sz="2000" b="1" dirty="0">
              <a:latin typeface="Georgia"/>
            </a:endParaRPr>
          </a:p>
          <a:p>
            <a:pPr algn="ctr"/>
            <a:endParaRPr lang="en-US" b="1" dirty="0">
              <a:latin typeface="Georgia" panose="02040502050405020303" pitchFamily="18" charset="0"/>
            </a:endParaRPr>
          </a:p>
          <a:p>
            <a:pPr algn="ctr"/>
            <a:endParaRPr lang="en-US" b="1" dirty="0">
              <a:latin typeface="Georgia" panose="02040502050405020303" pitchFamily="18" charset="0"/>
            </a:endParaRPr>
          </a:p>
          <a:p>
            <a:pPr algn="ctr"/>
            <a:r>
              <a:rPr lang="en-US" sz="1400" i="1" dirty="0" smtClean="0">
                <a:latin typeface="Georgia" panose="02040502050405020303" pitchFamily="18" charset="0"/>
              </a:rPr>
              <a:t>January  21,2020</a:t>
            </a:r>
            <a:endParaRPr lang="en-US" sz="1400" i="1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1" t="19131" r="15087" b="-175"/>
          <a:stretch/>
        </p:blipFill>
        <p:spPr>
          <a:xfrm>
            <a:off x="0" y="0"/>
            <a:ext cx="4285754" cy="56454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Faculty Media Center</a:t>
            </a:r>
            <a:br>
              <a:rPr lang="en-US" dirty="0" smtClean="0"/>
            </a:br>
            <a:r>
              <a:rPr lang="en-US" dirty="0" smtClean="0"/>
              <a:t>                 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525044"/>
            <a:ext cx="952500" cy="952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65" y="1078663"/>
            <a:ext cx="10688076" cy="41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12" y="1825625"/>
            <a:ext cx="10598188" cy="4351338"/>
          </a:xfrm>
        </p:spPr>
        <p:txBody>
          <a:bodyPr/>
          <a:lstStyle/>
          <a:p>
            <a:r>
              <a:rPr lang="en-US" dirty="0" smtClean="0"/>
              <a:t>Academic Technology: </a:t>
            </a:r>
            <a:r>
              <a:rPr lang="en-US" dirty="0" smtClean="0">
                <a:hlinkClick r:id="rId3"/>
              </a:rPr>
              <a:t>acadtech@pace.edu</a:t>
            </a:r>
            <a:endParaRPr lang="en-US" dirty="0" smtClean="0"/>
          </a:p>
          <a:p>
            <a:r>
              <a:rPr lang="en-US" dirty="0" smtClean="0"/>
              <a:t>IT Help Desk: Pacehelpdesk@pace.edu</a:t>
            </a:r>
          </a:p>
          <a:p>
            <a:r>
              <a:rPr lang="en-US" dirty="0" smtClean="0"/>
              <a:t>Faculty Center: Facultycenter@Pace.edu</a:t>
            </a:r>
          </a:p>
          <a:p>
            <a:r>
              <a:rPr lang="en-US" dirty="0" smtClean="0"/>
              <a:t>Pace Online Instructional Design: Instructionaldesign@pace.edu</a:t>
            </a:r>
          </a:p>
          <a:p>
            <a:r>
              <a:rPr lang="en-US" dirty="0" smtClean="0"/>
              <a:t>Ed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58921"/>
              </p:ext>
            </p:extLst>
          </p:nvPr>
        </p:nvGraphicFramePr>
        <p:xfrm>
          <a:off x="1018434" y="4331080"/>
          <a:ext cx="10335366" cy="1097280"/>
        </p:xfrm>
        <a:graphic>
          <a:graphicData uri="http://schemas.openxmlformats.org/drawingml/2006/table">
            <a:tbl>
              <a:tblPr/>
              <a:tblGrid>
                <a:gridCol w="3445122">
                  <a:extLst>
                    <a:ext uri="{9D8B030D-6E8A-4147-A177-3AD203B41FA5}">
                      <a16:colId xmlns:a16="http://schemas.microsoft.com/office/drawing/2014/main" val="1531207383"/>
                    </a:ext>
                  </a:extLst>
                </a:gridCol>
                <a:gridCol w="3445122">
                  <a:extLst>
                    <a:ext uri="{9D8B030D-6E8A-4147-A177-3AD203B41FA5}">
                      <a16:colId xmlns:a16="http://schemas.microsoft.com/office/drawing/2014/main" val="878877517"/>
                    </a:ext>
                  </a:extLst>
                </a:gridCol>
                <a:gridCol w="3445122">
                  <a:extLst>
                    <a:ext uri="{9D8B030D-6E8A-4147-A177-3AD203B41FA5}">
                      <a16:colId xmlns:a16="http://schemas.microsoft.com/office/drawing/2014/main" val="3378180287"/>
                    </a:ext>
                  </a:extLst>
                </a:gridCol>
              </a:tblGrid>
              <a:tr h="767494">
                <a:tc>
                  <a:txBody>
                    <a:bodyPr/>
                    <a:lstStyle/>
                    <a:p>
                      <a:r>
                        <a:rPr lang="en-US" b="1" dirty="0"/>
                        <a:t>New York Campus</a:t>
                      </a:r>
                      <a:br>
                        <a:rPr lang="en-US" b="1" dirty="0"/>
                      </a:br>
                      <a:r>
                        <a:rPr lang="en-US" b="1" dirty="0"/>
                        <a:t>E312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Department Phone:</a:t>
                      </a:r>
                      <a:br>
                        <a:rPr lang="en-US" dirty="0"/>
                      </a:br>
                      <a:r>
                        <a:rPr lang="en-US" dirty="0">
                          <a:effectLst/>
                        </a:rPr>
                        <a:t>(212) 346-1583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Pleasantville Campus</a:t>
                      </a:r>
                      <a:br>
                        <a:rPr lang="en-US" b="1"/>
                      </a:br>
                      <a:r>
                        <a:rPr lang="en-US" b="1"/>
                        <a:t>Miller Hall 31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Department Phone:</a:t>
                      </a:r>
                      <a:br>
                        <a:rPr lang="en-US"/>
                      </a:br>
                      <a:r>
                        <a:rPr lang="en-US">
                          <a:effectLst/>
                        </a:rPr>
                        <a:t>(914) 773-3338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White Plains Campus</a:t>
                      </a:r>
                      <a:br>
                        <a:rPr lang="en-US" b="1" dirty="0"/>
                      </a:br>
                      <a:r>
                        <a:rPr lang="en-US" b="1" dirty="0" err="1"/>
                        <a:t>Aloysia</a:t>
                      </a:r>
                      <a:r>
                        <a:rPr lang="en-US" b="1" dirty="0"/>
                        <a:t> Hall 303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Department Phone:</a:t>
                      </a:r>
                      <a:br>
                        <a:rPr lang="en-US" dirty="0"/>
                      </a:br>
                      <a:r>
                        <a:rPr lang="en-US" dirty="0">
                          <a:effectLst/>
                        </a:rPr>
                        <a:t>(914) 422-4060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622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7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Questions?</a:t>
            </a:r>
            <a:endParaRPr lang="en-US" dirty="0"/>
          </a:p>
        </p:txBody>
      </p:sp>
      <p:pic>
        <p:nvPicPr>
          <p:cNvPr id="5" name="Content Placeholder 4" descr="10 Best Questions Ever | Leadership Frea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440043"/>
            <a:ext cx="6267450" cy="39916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</a:rPr>
              <a:t>                           Presenters</a:t>
            </a:r>
            <a:endParaRPr lang="en-US" dirty="0"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615"/>
            <a:ext cx="10515600" cy="3996472"/>
          </a:xfrm>
        </p:spPr>
        <p:txBody>
          <a:bodyPr/>
          <a:lstStyle/>
          <a:p>
            <a:pPr algn="ctr"/>
            <a:r>
              <a:rPr lang="en-US" sz="2400" i="1" dirty="0" smtClean="0"/>
              <a:t>Dr</a:t>
            </a:r>
            <a:r>
              <a:rPr lang="en-US" sz="2400" i="1" dirty="0"/>
              <a:t>. Beth </a:t>
            </a:r>
            <a:r>
              <a:rPr lang="en-US" sz="2400" i="1" dirty="0" smtClean="0"/>
              <a:t>Gordon-</a:t>
            </a:r>
            <a:r>
              <a:rPr lang="en-US" sz="2400" i="1" dirty="0"/>
              <a:t>Assistant Vice President of Information Technology Services, Academic and Administrative </a:t>
            </a:r>
            <a:r>
              <a:rPr lang="en-US" sz="2400" i="1" dirty="0" smtClean="0"/>
              <a:t>Services</a:t>
            </a:r>
          </a:p>
          <a:p>
            <a:pPr algn="ctr"/>
            <a:r>
              <a:rPr lang="en-US" sz="2400" i="1" dirty="0"/>
              <a:t>Joe Seijo- Assistant Director/Instructional Designer, Faculty </a:t>
            </a:r>
            <a:r>
              <a:rPr lang="en-US" sz="2400" i="1" dirty="0" smtClean="0"/>
              <a:t>Center</a:t>
            </a:r>
            <a:endParaRPr lang="en-US" sz="2400" i="1" dirty="0"/>
          </a:p>
          <a:p>
            <a:pPr algn="ctr"/>
            <a:r>
              <a:rPr lang="en-US" sz="2400" i="1" dirty="0"/>
              <a:t> </a:t>
            </a:r>
            <a:r>
              <a:rPr lang="en-US" sz="2400" i="1" dirty="0" smtClean="0"/>
              <a:t>Dr. John </a:t>
            </a:r>
            <a:r>
              <a:rPr lang="en-US" sz="2400" i="1" dirty="0"/>
              <a:t>Blackwell-Manager of Academic </a:t>
            </a:r>
            <a:r>
              <a:rPr lang="en-US" sz="2400" i="1" dirty="0" smtClean="0"/>
              <a:t>Technology</a:t>
            </a:r>
          </a:p>
          <a:p>
            <a:pPr algn="ctr"/>
            <a:r>
              <a:rPr lang="en-US" sz="2400" i="1" dirty="0"/>
              <a:t>Nancy Uhl- Assistant Director of Instructional </a:t>
            </a:r>
            <a:r>
              <a:rPr lang="en-US" sz="2400" i="1" dirty="0" smtClean="0"/>
              <a:t>Design, Pace Online</a:t>
            </a:r>
          </a:p>
          <a:p>
            <a:pPr algn="ctr"/>
            <a:r>
              <a:rPr lang="en-US" sz="2400" i="1" dirty="0" smtClean="0"/>
              <a:t>Nick Rudzwick- Director of IT, Pace Online</a:t>
            </a:r>
            <a:endParaRPr lang="en-US" sz="2400" i="1" dirty="0"/>
          </a:p>
          <a:p>
            <a:pPr marL="0" indent="0" algn="ctr">
              <a:buNone/>
            </a:pPr>
            <a:endParaRPr lang="en-US" sz="2400" i="1" dirty="0"/>
          </a:p>
          <a:p>
            <a:endParaRPr lang="en-US" sz="20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8465" y="2020441"/>
            <a:ext cx="13797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Teaching Effectively Online workshop</a:t>
            </a:r>
            <a:endParaRPr lang="en-US" sz="4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8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4197" y="1519876"/>
            <a:ext cx="6259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www.pace.edu/digitaltoolkit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7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Pace Online Instructional Design Support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692"/>
            <a:ext cx="10515600" cy="4351338"/>
          </a:xfrm>
        </p:spPr>
        <p:txBody>
          <a:bodyPr/>
          <a:lstStyle/>
          <a:p>
            <a:r>
              <a:rPr lang="en-US" dirty="0" smtClean="0"/>
              <a:t>Assist with the selection of course materials e.g. textbooks, videos etc.</a:t>
            </a:r>
          </a:p>
          <a:p>
            <a:r>
              <a:rPr lang="en-US" dirty="0" smtClean="0"/>
              <a:t>Assist with the development of the syllabus including Student Learning Objectives</a:t>
            </a:r>
          </a:p>
          <a:p>
            <a:r>
              <a:rPr lang="en-US" dirty="0" smtClean="0"/>
              <a:t>Assist with course material creation: graphics, html documents, simple video, publisher material integration into Blackboard, set up and scheduling of Blackboard materials, creation of assessments and rubrics, </a:t>
            </a:r>
            <a:r>
              <a:rPr lang="en-US" dirty="0" err="1" smtClean="0"/>
              <a:t>ProctorU</a:t>
            </a:r>
            <a:r>
              <a:rPr lang="en-US" dirty="0" smtClean="0"/>
              <a:t> set up with the assistance of Tricia Vogel</a:t>
            </a:r>
          </a:p>
          <a:p>
            <a:r>
              <a:rPr lang="en-US" dirty="0" smtClean="0"/>
              <a:t>Ensure ADA 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Quality Assurance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584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After the course is fully developed the course can be reviewed with the Quality Matters rubric.  Our goal is to achieve a score of 85% or better.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1052051" y="3181335"/>
            <a:ext cx="10107562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Course Overview and 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Learning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Assessment and Measurement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Instructional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Course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Learner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Accessibility and Usability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93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Feedback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courses are evaluated using the Blue course evaluation system</a:t>
            </a:r>
          </a:p>
          <a:p>
            <a:r>
              <a:rPr lang="en-US" dirty="0" smtClean="0"/>
              <a:t>Feedback is reviewed and adjustments to the course are made</a:t>
            </a:r>
          </a:p>
          <a:p>
            <a:r>
              <a:rPr lang="en-US" dirty="0" smtClean="0"/>
              <a:t>We review courses early on (week 4) to ensure things are running smoothly and make any course corrections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3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Timeline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543"/>
            <a:ext cx="10896600" cy="46094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/>
              <a:t>All course development </a:t>
            </a:r>
            <a:r>
              <a:rPr lang="en-US" dirty="0" smtClean="0"/>
              <a:t>should </a:t>
            </a:r>
            <a:r>
              <a:rPr lang="en-US" dirty="0"/>
              <a:t>be </a:t>
            </a:r>
          </a:p>
          <a:p>
            <a:pPr marL="82296" indent="0">
              <a:buNone/>
            </a:pPr>
            <a:r>
              <a:rPr lang="en-US" dirty="0"/>
              <a:t>completed and all materials delivered at least </a:t>
            </a:r>
          </a:p>
          <a:p>
            <a:pPr marL="82296" indent="0">
              <a:buNone/>
            </a:pPr>
            <a:r>
              <a:rPr lang="en-US" dirty="0"/>
              <a:t>4 weeks prior to the beginning of the semester  </a:t>
            </a:r>
          </a:p>
          <a:p>
            <a:pPr marL="82296" indent="0">
              <a:buNone/>
            </a:pPr>
            <a:r>
              <a:rPr lang="en-US" dirty="0"/>
              <a:t>in which the course is scheduled to run.</a:t>
            </a:r>
          </a:p>
          <a:p>
            <a:pPr marL="82296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Recommended Timeline (4-6 months recommended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pPr marL="82296" indent="0" algn="r">
              <a:buNone/>
            </a:pPr>
            <a:r>
              <a:rPr lang="en-US" sz="2000" dirty="0">
                <a:hlinkClick r:id="" action="ppaction://hlinkshowjump?jump=nextslide"/>
              </a:rPr>
              <a:t>Continued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C:\Users\nuhl\AppData\Local\Microsoft\Windows\Temporary Internet Files\Content.IE5\2QQO9J99\sivvus-analog-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63" y="55023"/>
            <a:ext cx="3597962" cy="359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4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Faculty Media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Coming soon! Center will be located on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floor of 1 Pace Plaza.</a:t>
            </a:r>
          </a:p>
          <a:p>
            <a:r>
              <a:rPr lang="en-US" sz="3200" dirty="0" smtClean="0"/>
              <a:t>Center </a:t>
            </a:r>
            <a:r>
              <a:rPr lang="en-US" sz="3200" dirty="0"/>
              <a:t>will manage the media components, synchronous course sessions, and overall online course elements beyond basic instructional </a:t>
            </a:r>
            <a:r>
              <a:rPr lang="en-US" sz="3200" dirty="0" smtClean="0"/>
              <a:t>design.</a:t>
            </a:r>
          </a:p>
          <a:p>
            <a:r>
              <a:rPr lang="en-US" sz="3200" dirty="0" smtClean="0"/>
              <a:t>Classroom available for live, synchronous class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64CC-6D40-394E-B6C3-AB135F99BE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F5508BFFFF30438986B3A9F268F5EB" ma:contentTypeVersion="13" ma:contentTypeDescription="Create a new document." ma:contentTypeScope="" ma:versionID="2abb79047dced92ab1dec35a7b0eff86">
  <xsd:schema xmlns:xsd="http://www.w3.org/2001/XMLSchema" xmlns:xs="http://www.w3.org/2001/XMLSchema" xmlns:p="http://schemas.microsoft.com/office/2006/metadata/properties" xmlns:ns3="402f3248-8464-4349-ae93-e8d8423c7145" xmlns:ns4="4827abc1-47d0-4183-b5de-198994e6dc9a" targetNamespace="http://schemas.microsoft.com/office/2006/metadata/properties" ma:root="true" ma:fieldsID="b20de4997ff8bdcbeac246fc23064b3a" ns3:_="" ns4:_="">
    <xsd:import namespace="402f3248-8464-4349-ae93-e8d8423c7145"/>
    <xsd:import namespace="4827abc1-47d0-4183-b5de-198994e6dc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f3248-8464-4349-ae93-e8d8423c71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7abc1-47d0-4183-b5de-198994e6d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36478F-8B07-4FD5-9227-CE32407012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AA3C5B-8010-4491-B55B-817DBFF561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f3248-8464-4349-ae93-e8d8423c7145"/>
    <ds:schemaRef ds:uri="4827abc1-47d0-4183-b5de-198994e6d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50155C-5793-40EF-91BF-F00D58736C56}">
  <ds:schemaRefs>
    <ds:schemaRef ds:uri="http://schemas.microsoft.com/office/2006/documentManagement/types"/>
    <ds:schemaRef ds:uri="http://schemas.microsoft.com/office/infopath/2007/PartnerControls"/>
    <ds:schemaRef ds:uri="402f3248-8464-4349-ae93-e8d8423c7145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4827abc1-47d0-4183-b5de-198994e6dc9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454</Words>
  <Application>Microsoft Office PowerPoint</Application>
  <PresentationFormat>Widescreen</PresentationFormat>
  <Paragraphs>84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Office Theme</vt:lpstr>
      <vt:lpstr>PowerPoint Presentation</vt:lpstr>
      <vt:lpstr>                           Presenters</vt:lpstr>
      <vt:lpstr>PowerPoint Presentation</vt:lpstr>
      <vt:lpstr>PowerPoint Presentation</vt:lpstr>
      <vt:lpstr>Pace Online Instructional Design Support</vt:lpstr>
      <vt:lpstr>Quality Assurance</vt:lpstr>
      <vt:lpstr>Feedback</vt:lpstr>
      <vt:lpstr>Timeline</vt:lpstr>
      <vt:lpstr>                   Faculty Media Center</vt:lpstr>
      <vt:lpstr>                   Faculty Media Center                     </vt:lpstr>
      <vt:lpstr>                 Contact Information</vt:lpstr>
      <vt:lpstr>                          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Pober, Jaime Lynn</cp:lastModifiedBy>
  <cp:revision>184</cp:revision>
  <cp:lastPrinted>2020-01-03T18:40:53Z</cp:lastPrinted>
  <dcterms:created xsi:type="dcterms:W3CDTF">2018-03-23T13:31:06Z</dcterms:created>
  <dcterms:modified xsi:type="dcterms:W3CDTF">2020-01-17T19:10:40Z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0x010100C2F5508BFFFF30438986B3A9F268F5EB</vt:lpwstr>
  </property>
</Properties>
</file>