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3"/>
  </p:notesMasterIdLst>
  <p:sldIdLst>
    <p:sldId id="256" r:id="rId5"/>
    <p:sldId id="278" r:id="rId6"/>
    <p:sldId id="287" r:id="rId7"/>
    <p:sldId id="271" r:id="rId8"/>
    <p:sldId id="272" r:id="rId9"/>
    <p:sldId id="273" r:id="rId10"/>
    <p:sldId id="288" r:id="rId11"/>
    <p:sldId id="279" r:id="rId12"/>
    <p:sldId id="280" r:id="rId13"/>
    <p:sldId id="281" r:id="rId14"/>
    <p:sldId id="282" r:id="rId15"/>
    <p:sldId id="285" r:id="rId16"/>
    <p:sldId id="286" r:id="rId17"/>
    <p:sldId id="289" r:id="rId18"/>
    <p:sldId id="274" r:id="rId19"/>
    <p:sldId id="290" r:id="rId20"/>
    <p:sldId id="275" r:id="rId21"/>
    <p:sldId id="276" r:id="rId22"/>
  </p:sldIdLst>
  <p:sldSz cx="12192000" cy="68580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6475F0B-D90C-4E5E-B69D-6AB3998820FD}" v="1" dt="2019-02-12T14:46:55.33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4674"/>
  </p:normalViewPr>
  <p:slideViewPr>
    <p:cSldViewPr snapToGrid="0" snapToObjects="1">
      <p:cViewPr varScale="1">
        <p:scale>
          <a:sx n="87" d="100"/>
          <a:sy n="87" d="100"/>
        </p:scale>
        <p:origin x="66" y="43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38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37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'riley, Shawn" userId="S::soriley@pace.edu::4b74316e-9d92-47aa-a73b-c3b512be4449" providerId="AD" clId="Web-{D5800C9A-15A3-4E27-9586-4B92055E41D7}"/>
    <pc:docChg chg="addSld delSld modSld">
      <pc:chgData name="O'riley, Shawn" userId="S::soriley@pace.edu::4b74316e-9d92-47aa-a73b-c3b512be4449" providerId="AD" clId="Web-{D5800C9A-15A3-4E27-9586-4B92055E41D7}" dt="2019-02-05T21:13:15.697" v="1140"/>
      <pc:docMkLst>
        <pc:docMk/>
      </pc:docMkLst>
      <pc:sldChg chg="modSp">
        <pc:chgData name="O'riley, Shawn" userId="S::soriley@pace.edu::4b74316e-9d92-47aa-a73b-c3b512be4449" providerId="AD" clId="Web-{D5800C9A-15A3-4E27-9586-4B92055E41D7}" dt="2019-02-05T20:45:12.238" v="313"/>
        <pc:sldMkLst>
          <pc:docMk/>
          <pc:sldMk cId="1672394703" sldId="260"/>
        </pc:sldMkLst>
        <pc:graphicFrameChg chg="mod modGraphic">
          <ac:chgData name="O'riley, Shawn" userId="S::soriley@pace.edu::4b74316e-9d92-47aa-a73b-c3b512be4449" providerId="AD" clId="Web-{D5800C9A-15A3-4E27-9586-4B92055E41D7}" dt="2019-02-05T20:45:12.238" v="313"/>
          <ac:graphicFrameMkLst>
            <pc:docMk/>
            <pc:sldMk cId="1672394703" sldId="260"/>
            <ac:graphicFrameMk id="6" creationId="{00000000-0000-0000-0000-000000000000}"/>
          </ac:graphicFrameMkLst>
        </pc:graphicFrameChg>
      </pc:sldChg>
      <pc:sldChg chg="addSp delSp modSp">
        <pc:chgData name="O'riley, Shawn" userId="S::soriley@pace.edu::4b74316e-9d92-47aa-a73b-c3b512be4449" providerId="AD" clId="Web-{D5800C9A-15A3-4E27-9586-4B92055E41D7}" dt="2019-02-05T21:13:15.697" v="1140"/>
        <pc:sldMkLst>
          <pc:docMk/>
          <pc:sldMk cId="174088287" sldId="261"/>
        </pc:sldMkLst>
        <pc:spChg chg="del">
          <ac:chgData name="O'riley, Shawn" userId="S::soriley@pace.edu::4b74316e-9d92-47aa-a73b-c3b512be4449" providerId="AD" clId="Web-{D5800C9A-15A3-4E27-9586-4B92055E41D7}" dt="2019-02-05T20:50:22.739" v="316"/>
          <ac:spMkLst>
            <pc:docMk/>
            <pc:sldMk cId="174088287" sldId="261"/>
            <ac:spMk id="7" creationId="{00000000-0000-0000-0000-000000000000}"/>
          </ac:spMkLst>
        </pc:spChg>
        <pc:graphicFrameChg chg="add mod modGraphic">
          <ac:chgData name="O'riley, Shawn" userId="S::soriley@pace.edu::4b74316e-9d92-47aa-a73b-c3b512be4449" providerId="AD" clId="Web-{D5800C9A-15A3-4E27-9586-4B92055E41D7}" dt="2019-02-05T21:13:15.697" v="1140"/>
          <ac:graphicFrameMkLst>
            <pc:docMk/>
            <pc:sldMk cId="174088287" sldId="261"/>
            <ac:graphicFrameMk id="4" creationId="{F5FEE8F1-E455-4D76-94A8-B730DB1C5F3D}"/>
          </ac:graphicFrameMkLst>
        </pc:graphicFrameChg>
        <pc:picChg chg="del">
          <ac:chgData name="O'riley, Shawn" userId="S::soriley@pace.edu::4b74316e-9d92-47aa-a73b-c3b512be4449" providerId="AD" clId="Web-{D5800C9A-15A3-4E27-9586-4B92055E41D7}" dt="2019-02-05T20:50:28.989" v="317"/>
          <ac:picMkLst>
            <pc:docMk/>
            <pc:sldMk cId="174088287" sldId="261"/>
            <ac:picMk id="3" creationId="{00000000-0000-0000-0000-000000000000}"/>
          </ac:picMkLst>
        </pc:picChg>
        <pc:picChg chg="mod">
          <ac:chgData name="O'riley, Shawn" userId="S::soriley@pace.edu::4b74316e-9d92-47aa-a73b-c3b512be4449" providerId="AD" clId="Web-{D5800C9A-15A3-4E27-9586-4B92055E41D7}" dt="2019-02-05T20:53:38.818" v="421" actId="14100"/>
          <ac:picMkLst>
            <pc:docMk/>
            <pc:sldMk cId="174088287" sldId="261"/>
            <ac:picMk id="6" creationId="{F929DFD9-99E4-7E44-BD65-5D03E170ECF0}"/>
          </ac:picMkLst>
        </pc:picChg>
      </pc:sldChg>
      <pc:sldChg chg="add del replId">
        <pc:chgData name="O'riley, Shawn" userId="S::soriley@pace.edu::4b74316e-9d92-47aa-a73b-c3b512be4449" providerId="AD" clId="Web-{D5800C9A-15A3-4E27-9586-4B92055E41D7}" dt="2019-02-05T21:11:52.462" v="1139"/>
        <pc:sldMkLst>
          <pc:docMk/>
          <pc:sldMk cId="1122878991" sldId="270"/>
        </pc:sldMkLst>
      </pc:sldChg>
      <pc:sldChg chg="del">
        <pc:chgData name="O'riley, Shawn" userId="S::soriley@pace.edu::4b74316e-9d92-47aa-a73b-c3b512be4449" providerId="AD" clId="Web-{D5800C9A-15A3-4E27-9586-4B92055E41D7}" dt="2019-02-05T20:45:19.800" v="314"/>
        <pc:sldMkLst>
          <pc:docMk/>
          <pc:sldMk cId="4256061916" sldId="270"/>
        </pc:sldMkLst>
      </pc:sldChg>
    </pc:docChg>
  </pc:docChgLst>
  <pc:docChgLst>
    <pc:chgData name="O'riley, Shawn" userId="S::soriley@pace.edu::4b74316e-9d92-47aa-a73b-c3b512be4449" providerId="AD" clId="Web-{FA734C67-9C24-9A97-6B89-AA7C031559A6}"/>
    <pc:docChg chg="modSld">
      <pc:chgData name="O'riley, Shawn" userId="S::soriley@pace.edu::4b74316e-9d92-47aa-a73b-c3b512be4449" providerId="AD" clId="Web-{FA734C67-9C24-9A97-6B89-AA7C031559A6}" dt="2019-02-13T20:15:55.218" v="176" actId="20577"/>
      <pc:docMkLst>
        <pc:docMk/>
      </pc:docMkLst>
      <pc:sldChg chg="modSp">
        <pc:chgData name="O'riley, Shawn" userId="S::soriley@pace.edu::4b74316e-9d92-47aa-a73b-c3b512be4449" providerId="AD" clId="Web-{FA734C67-9C24-9A97-6B89-AA7C031559A6}" dt="2019-02-13T20:15:55.218" v="175" actId="20577"/>
        <pc:sldMkLst>
          <pc:docMk/>
          <pc:sldMk cId="2933541934" sldId="259"/>
        </pc:sldMkLst>
        <pc:spChg chg="mod">
          <ac:chgData name="O'riley, Shawn" userId="S::soriley@pace.edu::4b74316e-9d92-47aa-a73b-c3b512be4449" providerId="AD" clId="Web-{FA734C67-9C24-9A97-6B89-AA7C031559A6}" dt="2019-02-13T20:06:18.352" v="88" actId="20577"/>
          <ac:spMkLst>
            <pc:docMk/>
            <pc:sldMk cId="2933541934" sldId="259"/>
            <ac:spMk id="12" creationId="{00000000-0000-0000-0000-000000000000}"/>
          </ac:spMkLst>
        </pc:spChg>
        <pc:spChg chg="mod">
          <ac:chgData name="O'riley, Shawn" userId="S::soriley@pace.edu::4b74316e-9d92-47aa-a73b-c3b512be4449" providerId="AD" clId="Web-{FA734C67-9C24-9A97-6B89-AA7C031559A6}" dt="2019-02-13T20:14:07.280" v="119" actId="20577"/>
          <ac:spMkLst>
            <pc:docMk/>
            <pc:sldMk cId="2933541934" sldId="259"/>
            <ac:spMk id="13" creationId="{00000000-0000-0000-0000-000000000000}"/>
          </ac:spMkLst>
        </pc:spChg>
        <pc:spChg chg="mod">
          <ac:chgData name="O'riley, Shawn" userId="S::soriley@pace.edu::4b74316e-9d92-47aa-a73b-c3b512be4449" providerId="AD" clId="Web-{FA734C67-9C24-9A97-6B89-AA7C031559A6}" dt="2019-02-13T20:14:41.474" v="143" actId="20577"/>
          <ac:spMkLst>
            <pc:docMk/>
            <pc:sldMk cId="2933541934" sldId="259"/>
            <ac:spMk id="18" creationId="{00000000-0000-0000-0000-000000000000}"/>
          </ac:spMkLst>
        </pc:spChg>
        <pc:spChg chg="mod">
          <ac:chgData name="O'riley, Shawn" userId="S::soriley@pace.edu::4b74316e-9d92-47aa-a73b-c3b512be4449" providerId="AD" clId="Web-{FA734C67-9C24-9A97-6B89-AA7C031559A6}" dt="2019-02-13T20:15:23.484" v="149" actId="20577"/>
          <ac:spMkLst>
            <pc:docMk/>
            <pc:sldMk cId="2933541934" sldId="259"/>
            <ac:spMk id="24" creationId="{00000000-0000-0000-0000-000000000000}"/>
          </ac:spMkLst>
        </pc:spChg>
        <pc:spChg chg="mod">
          <ac:chgData name="O'riley, Shawn" userId="S::soriley@pace.edu::4b74316e-9d92-47aa-a73b-c3b512be4449" providerId="AD" clId="Web-{FA734C67-9C24-9A97-6B89-AA7C031559A6}" dt="2019-02-13T20:15:55.218" v="175" actId="20577"/>
          <ac:spMkLst>
            <pc:docMk/>
            <pc:sldMk cId="2933541934" sldId="259"/>
            <ac:spMk id="25" creationId="{00000000-0000-0000-0000-000000000000}"/>
          </ac:spMkLst>
        </pc:spChg>
      </pc:sldChg>
      <pc:sldChg chg="modSp">
        <pc:chgData name="O'riley, Shawn" userId="S::soriley@pace.edu::4b74316e-9d92-47aa-a73b-c3b512be4449" providerId="AD" clId="Web-{FA734C67-9C24-9A97-6B89-AA7C031559A6}" dt="2019-02-13T20:04:44.320" v="81"/>
        <pc:sldMkLst>
          <pc:docMk/>
          <pc:sldMk cId="2302773775" sldId="267"/>
        </pc:sldMkLst>
        <pc:graphicFrameChg chg="mod modGraphic">
          <ac:chgData name="O'riley, Shawn" userId="S::soriley@pace.edu::4b74316e-9d92-47aa-a73b-c3b512be4449" providerId="AD" clId="Web-{FA734C67-9C24-9A97-6B89-AA7C031559A6}" dt="2019-02-13T20:04:44.320" v="81"/>
          <ac:graphicFrameMkLst>
            <pc:docMk/>
            <pc:sldMk cId="2302773775" sldId="267"/>
            <ac:graphicFrameMk id="3" creationId="{00000000-0000-0000-0000-000000000000}"/>
          </ac:graphicFrameMkLst>
        </pc:graphicFrameChg>
      </pc:sldChg>
      <pc:sldChg chg="modSp">
        <pc:chgData name="O'riley, Shawn" userId="S::soriley@pace.edu::4b74316e-9d92-47aa-a73b-c3b512be4449" providerId="AD" clId="Web-{FA734C67-9C24-9A97-6B89-AA7C031559A6}" dt="2019-02-13T20:07:03.775" v="114" actId="20577"/>
        <pc:sldMkLst>
          <pc:docMk/>
          <pc:sldMk cId="429724644" sldId="268"/>
        </pc:sldMkLst>
        <pc:spChg chg="mod">
          <ac:chgData name="O'riley, Shawn" userId="S::soriley@pace.edu::4b74316e-9d92-47aa-a73b-c3b512be4449" providerId="AD" clId="Web-{FA734C67-9C24-9A97-6B89-AA7C031559A6}" dt="2019-02-13T20:07:03.775" v="114" actId="20577"/>
          <ac:spMkLst>
            <pc:docMk/>
            <pc:sldMk cId="429724644" sldId="268"/>
            <ac:spMk id="50" creationId="{00000000-0000-0000-0000-000000000000}"/>
          </ac:spMkLst>
        </pc:spChg>
      </pc:sldChg>
      <pc:sldChg chg="modSp">
        <pc:chgData name="O'riley, Shawn" userId="S::soriley@pace.edu::4b74316e-9d92-47aa-a73b-c3b512be4449" providerId="AD" clId="Web-{FA734C67-9C24-9A97-6B89-AA7C031559A6}" dt="2019-02-13T20:02:09.646" v="25"/>
        <pc:sldMkLst>
          <pc:docMk/>
          <pc:sldMk cId="134259151" sldId="269"/>
        </pc:sldMkLst>
        <pc:graphicFrameChg chg="mod modGraphic">
          <ac:chgData name="O'riley, Shawn" userId="S::soriley@pace.edu::4b74316e-9d92-47aa-a73b-c3b512be4449" providerId="AD" clId="Web-{FA734C67-9C24-9A97-6B89-AA7C031559A6}" dt="2019-02-13T20:02:09.646" v="25"/>
          <ac:graphicFrameMkLst>
            <pc:docMk/>
            <pc:sldMk cId="134259151" sldId="269"/>
            <ac:graphicFrameMk id="8" creationId="{00000000-0000-0000-0000-000000000000}"/>
          </ac:graphicFrameMkLst>
        </pc:graphicFrameChg>
      </pc:sldChg>
    </pc:docChg>
  </pc:docChgLst>
  <pc:docChgLst>
    <pc:chgData name="O'riley, Shawn" userId="S::soriley@pace.edu::4b74316e-9d92-47aa-a73b-c3b512be4449" providerId="AD" clId="Web-{B6475F0B-D90C-4E5E-B69D-6AB3998820FD}"/>
    <pc:docChg chg="addSld delSld modSld sldOrd">
      <pc:chgData name="O'riley, Shawn" userId="S::soriley@pace.edu::4b74316e-9d92-47aa-a73b-c3b512be4449" providerId="AD" clId="Web-{B6475F0B-D90C-4E5E-B69D-6AB3998820FD}" dt="2019-02-12T16:52:37.139" v="1485"/>
      <pc:docMkLst>
        <pc:docMk/>
      </pc:docMkLst>
      <pc:sldChg chg="del">
        <pc:chgData name="O'riley, Shawn" userId="S::soriley@pace.edu::4b74316e-9d92-47aa-a73b-c3b512be4449" providerId="AD" clId="Web-{B6475F0B-D90C-4E5E-B69D-6AB3998820FD}" dt="2019-02-12T14:50:17.102" v="733"/>
        <pc:sldMkLst>
          <pc:docMk/>
          <pc:sldMk cId="1508078539" sldId="257"/>
        </pc:sldMkLst>
      </pc:sldChg>
      <pc:sldChg chg="modSp">
        <pc:chgData name="O'riley, Shawn" userId="S::soriley@pace.edu::4b74316e-9d92-47aa-a73b-c3b512be4449" providerId="AD" clId="Web-{B6475F0B-D90C-4E5E-B69D-6AB3998820FD}" dt="2019-02-12T15:41:51.770" v="1367"/>
        <pc:sldMkLst>
          <pc:docMk/>
          <pc:sldMk cId="1672394703" sldId="260"/>
        </pc:sldMkLst>
        <pc:graphicFrameChg chg="mod modGraphic">
          <ac:chgData name="O'riley, Shawn" userId="S::soriley@pace.edu::4b74316e-9d92-47aa-a73b-c3b512be4449" providerId="AD" clId="Web-{B6475F0B-D90C-4E5E-B69D-6AB3998820FD}" dt="2019-02-12T15:41:51.770" v="1367"/>
          <ac:graphicFrameMkLst>
            <pc:docMk/>
            <pc:sldMk cId="1672394703" sldId="260"/>
            <ac:graphicFrameMk id="6" creationId="{00000000-0000-0000-0000-000000000000}"/>
          </ac:graphicFrameMkLst>
        </pc:graphicFrameChg>
      </pc:sldChg>
      <pc:sldChg chg="modSp">
        <pc:chgData name="O'riley, Shawn" userId="S::soriley@pace.edu::4b74316e-9d92-47aa-a73b-c3b512be4449" providerId="AD" clId="Web-{B6475F0B-D90C-4E5E-B69D-6AB3998820FD}" dt="2019-02-12T16:51:41.077" v="1475"/>
        <pc:sldMkLst>
          <pc:docMk/>
          <pc:sldMk cId="4124275397" sldId="262"/>
        </pc:sldMkLst>
        <pc:graphicFrameChg chg="mod modGraphic">
          <ac:chgData name="O'riley, Shawn" userId="S::soriley@pace.edu::4b74316e-9d92-47aa-a73b-c3b512be4449" providerId="AD" clId="Web-{B6475F0B-D90C-4E5E-B69D-6AB3998820FD}" dt="2019-02-12T16:51:41.077" v="1475"/>
          <ac:graphicFrameMkLst>
            <pc:docMk/>
            <pc:sldMk cId="4124275397" sldId="262"/>
            <ac:graphicFrameMk id="3" creationId="{00000000-0000-0000-0000-000000000000}"/>
          </ac:graphicFrameMkLst>
        </pc:graphicFrameChg>
      </pc:sldChg>
      <pc:sldChg chg="modSp">
        <pc:chgData name="O'riley, Shawn" userId="S::soriley@pace.edu::4b74316e-9d92-47aa-a73b-c3b512be4449" providerId="AD" clId="Web-{B6475F0B-D90C-4E5E-B69D-6AB3998820FD}" dt="2019-02-12T15:43:46.567" v="1423"/>
        <pc:sldMkLst>
          <pc:docMk/>
          <pc:sldMk cId="2302773775" sldId="267"/>
        </pc:sldMkLst>
        <pc:graphicFrameChg chg="mod modGraphic">
          <ac:chgData name="O'riley, Shawn" userId="S::soriley@pace.edu::4b74316e-9d92-47aa-a73b-c3b512be4449" providerId="AD" clId="Web-{B6475F0B-D90C-4E5E-B69D-6AB3998820FD}" dt="2019-02-12T15:43:46.567" v="1423"/>
          <ac:graphicFrameMkLst>
            <pc:docMk/>
            <pc:sldMk cId="2302773775" sldId="267"/>
            <ac:graphicFrameMk id="3" creationId="{00000000-0000-0000-0000-000000000000}"/>
          </ac:graphicFrameMkLst>
        </pc:graphicFrameChg>
      </pc:sldChg>
      <pc:sldChg chg="addSp delSp modSp">
        <pc:chgData name="O'riley, Shawn" userId="S::soriley@pace.edu::4b74316e-9d92-47aa-a73b-c3b512be4449" providerId="AD" clId="Web-{B6475F0B-D90C-4E5E-B69D-6AB3998820FD}" dt="2019-02-12T16:50:17.094" v="1459"/>
        <pc:sldMkLst>
          <pc:docMk/>
          <pc:sldMk cId="2061896938" sldId="270"/>
        </pc:sldMkLst>
        <pc:spChg chg="mod">
          <ac:chgData name="O'riley, Shawn" userId="S::soriley@pace.edu::4b74316e-9d92-47aa-a73b-c3b512be4449" providerId="AD" clId="Web-{B6475F0B-D90C-4E5E-B69D-6AB3998820FD}" dt="2019-02-12T14:29:58.610" v="33" actId="20577"/>
          <ac:spMkLst>
            <pc:docMk/>
            <pc:sldMk cId="2061896938" sldId="270"/>
            <ac:spMk id="2" creationId="{00000000-0000-0000-0000-000000000000}"/>
          </ac:spMkLst>
        </pc:spChg>
        <pc:spChg chg="add del">
          <ac:chgData name="O'riley, Shawn" userId="S::soriley@pace.edu::4b74316e-9d92-47aa-a73b-c3b512be4449" providerId="AD" clId="Web-{B6475F0B-D90C-4E5E-B69D-6AB3998820FD}" dt="2019-02-12T15:03:57.294" v="1097"/>
          <ac:spMkLst>
            <pc:docMk/>
            <pc:sldMk cId="2061896938" sldId="270"/>
            <ac:spMk id="5" creationId="{1C3CCC23-A397-4860-903D-8A8EFFBA3D99}"/>
          </ac:spMkLst>
        </pc:spChg>
        <pc:spChg chg="del">
          <ac:chgData name="O'riley, Shawn" userId="S::soriley@pace.edu::4b74316e-9d92-47aa-a73b-c3b512be4449" providerId="AD" clId="Web-{B6475F0B-D90C-4E5E-B69D-6AB3998820FD}" dt="2019-02-12T14:27:53.156" v="1"/>
          <ac:spMkLst>
            <pc:docMk/>
            <pc:sldMk cId="2061896938" sldId="270"/>
            <ac:spMk id="7" creationId="{00000000-0000-0000-0000-000000000000}"/>
          </ac:spMkLst>
        </pc:spChg>
        <pc:spChg chg="add mod">
          <ac:chgData name="O'riley, Shawn" userId="S::soriley@pace.edu::4b74316e-9d92-47aa-a73b-c3b512be4449" providerId="AD" clId="Web-{B6475F0B-D90C-4E5E-B69D-6AB3998820FD}" dt="2019-02-12T14:52:38.462" v="797" actId="20577"/>
          <ac:spMkLst>
            <pc:docMk/>
            <pc:sldMk cId="2061896938" sldId="270"/>
            <ac:spMk id="8" creationId="{9869AF3A-57B4-465D-9BCA-5554E667D782}"/>
          </ac:spMkLst>
        </pc:spChg>
        <pc:graphicFrameChg chg="add mod modGraphic">
          <ac:chgData name="O'riley, Shawn" userId="S::soriley@pace.edu::4b74316e-9d92-47aa-a73b-c3b512be4449" providerId="AD" clId="Web-{B6475F0B-D90C-4E5E-B69D-6AB3998820FD}" dt="2019-02-12T16:50:17.094" v="1459"/>
          <ac:graphicFrameMkLst>
            <pc:docMk/>
            <pc:sldMk cId="2061896938" sldId="270"/>
            <ac:graphicFrameMk id="3" creationId="{176F09B5-9E65-4736-8A47-D67E0231989C}"/>
          </ac:graphicFrameMkLst>
        </pc:graphicFrameChg>
      </pc:sldChg>
      <pc:sldChg chg="addSp delSp modSp add ord replId">
        <pc:chgData name="O'riley, Shawn" userId="S::soriley@pace.edu::4b74316e-9d92-47aa-a73b-c3b512be4449" providerId="AD" clId="Web-{B6475F0B-D90C-4E5E-B69D-6AB3998820FD}" dt="2019-02-12T16:52:37.139" v="1485"/>
        <pc:sldMkLst>
          <pc:docMk/>
          <pc:sldMk cId="25204972" sldId="271"/>
        </pc:sldMkLst>
        <pc:spChg chg="mod">
          <ac:chgData name="O'riley, Shawn" userId="S::soriley@pace.edu::4b74316e-9d92-47aa-a73b-c3b512be4449" providerId="AD" clId="Web-{B6475F0B-D90C-4E5E-B69D-6AB3998820FD}" dt="2019-02-12T14:59:12.637" v="946" actId="20577"/>
          <ac:spMkLst>
            <pc:docMk/>
            <pc:sldMk cId="25204972" sldId="271"/>
            <ac:spMk id="2" creationId="{00000000-0000-0000-0000-000000000000}"/>
          </ac:spMkLst>
        </pc:spChg>
        <pc:spChg chg="del mod">
          <ac:chgData name="O'riley, Shawn" userId="S::soriley@pace.edu::4b74316e-9d92-47aa-a73b-c3b512be4449" providerId="AD" clId="Web-{B6475F0B-D90C-4E5E-B69D-6AB3998820FD}" dt="2019-02-12T14:58:18.948" v="905"/>
          <ac:spMkLst>
            <pc:docMk/>
            <pc:sldMk cId="25204972" sldId="271"/>
            <ac:spMk id="7" creationId="{00000000-0000-0000-0000-000000000000}"/>
          </ac:spMkLst>
        </pc:spChg>
        <pc:graphicFrameChg chg="add mod modGraphic">
          <ac:chgData name="O'riley, Shawn" userId="S::soriley@pace.edu::4b74316e-9d92-47aa-a73b-c3b512be4449" providerId="AD" clId="Web-{B6475F0B-D90C-4E5E-B69D-6AB3998820FD}" dt="2019-02-12T16:52:37.139" v="1485"/>
          <ac:graphicFrameMkLst>
            <pc:docMk/>
            <pc:sldMk cId="25204972" sldId="271"/>
            <ac:graphicFrameMk id="3" creationId="{DD8791E6-4F20-4A20-86EB-7E3AA766C48A}"/>
          </ac:graphicFrameMkLst>
        </pc:graphicFrameChg>
      </pc:sldChg>
    </pc:docChg>
  </pc:docChgLst>
  <pc:docChgLst>
    <pc:chgData name="O'riley, Shawn" userId="S::soriley@pace.edu::4b74316e-9d92-47aa-a73b-c3b512be4449" providerId="AD" clId="Web-{E4D52A3E-513D-56FE-059A-899C94F665CB}"/>
    <pc:docChg chg="modSld">
      <pc:chgData name="O'riley, Shawn" userId="S::soriley@pace.edu::4b74316e-9d92-47aa-a73b-c3b512be4449" providerId="AD" clId="Web-{E4D52A3E-513D-56FE-059A-899C94F665CB}" dt="2019-02-16T01:51:20.158" v="158"/>
      <pc:docMkLst>
        <pc:docMk/>
      </pc:docMkLst>
      <pc:sldChg chg="modSp">
        <pc:chgData name="O'riley, Shawn" userId="S::soriley@pace.edu::4b74316e-9d92-47aa-a73b-c3b512be4449" providerId="AD" clId="Web-{E4D52A3E-513D-56FE-059A-899C94F665CB}" dt="2019-02-16T01:51:20.158" v="158"/>
        <pc:sldMkLst>
          <pc:docMk/>
          <pc:sldMk cId="2302773775" sldId="267"/>
        </pc:sldMkLst>
        <pc:graphicFrameChg chg="mod modGraphic">
          <ac:chgData name="O'riley, Shawn" userId="S::soriley@pace.edu::4b74316e-9d92-47aa-a73b-c3b512be4449" providerId="AD" clId="Web-{E4D52A3E-513D-56FE-059A-899C94F665CB}" dt="2019-02-16T01:51:20.158" v="158"/>
          <ac:graphicFrameMkLst>
            <pc:docMk/>
            <pc:sldMk cId="2302773775" sldId="267"/>
            <ac:graphicFrameMk id="3" creationId="{00000000-0000-0000-0000-000000000000}"/>
          </ac:graphicFrameMkLst>
        </pc:graphicFrameChg>
      </pc:sldChg>
    </pc:docChg>
  </pc:docChgLst>
  <pc:docChgLst>
    <pc:chgData name="Monroe, Ms. Elizabeth Eva" userId="S::emonroe@pace.edu::c655b727-11d0-4048-a39a-2c176405cd0a" providerId="AD" clId="Web-{4AA2F9A3-25C9-4B02-9FA0-02FF7542ECF3}"/>
    <pc:docChg chg="modSld">
      <pc:chgData name="Monroe, Ms. Elizabeth Eva" userId="S::emonroe@pace.edu::c655b727-11d0-4048-a39a-2c176405cd0a" providerId="AD" clId="Web-{4AA2F9A3-25C9-4B02-9FA0-02FF7542ECF3}" dt="2019-02-01T20:15:52.444" v="24" actId="14100"/>
      <pc:docMkLst>
        <pc:docMk/>
      </pc:docMkLst>
      <pc:sldChg chg="addSp delSp modSp">
        <pc:chgData name="Monroe, Ms. Elizabeth Eva" userId="S::emonroe@pace.edu::c655b727-11d0-4048-a39a-2c176405cd0a" providerId="AD" clId="Web-{4AA2F9A3-25C9-4B02-9FA0-02FF7542ECF3}" dt="2019-02-01T20:15:52.444" v="24" actId="14100"/>
        <pc:sldMkLst>
          <pc:docMk/>
          <pc:sldMk cId="134259151" sldId="269"/>
        </pc:sldMkLst>
        <pc:spChg chg="mod">
          <ac:chgData name="Monroe, Ms. Elizabeth Eva" userId="S::emonroe@pace.edu::c655b727-11d0-4048-a39a-2c176405cd0a" providerId="AD" clId="Web-{4AA2F9A3-25C9-4B02-9FA0-02FF7542ECF3}" dt="2019-02-01T20:14:30.832" v="14" actId="1076"/>
          <ac:spMkLst>
            <pc:docMk/>
            <pc:sldMk cId="134259151" sldId="269"/>
            <ac:spMk id="7" creationId="{00000000-0000-0000-0000-000000000000}"/>
          </ac:spMkLst>
        </pc:spChg>
        <pc:graphicFrameChg chg="add del mod modGraphic">
          <ac:chgData name="Monroe, Ms. Elizabeth Eva" userId="S::emonroe@pace.edu::c655b727-11d0-4048-a39a-2c176405cd0a" providerId="AD" clId="Web-{4AA2F9A3-25C9-4B02-9FA0-02FF7542ECF3}" dt="2019-02-01T20:13:30.876" v="5"/>
          <ac:graphicFrameMkLst>
            <pc:docMk/>
            <pc:sldMk cId="134259151" sldId="269"/>
            <ac:graphicFrameMk id="4" creationId="{463518B1-EA26-4A8D-B0A6-358116DAF24F}"/>
          </ac:graphicFrameMkLst>
        </pc:graphicFrameChg>
        <pc:picChg chg="add del mod">
          <ac:chgData name="Monroe, Ms. Elizabeth Eva" userId="S::emonroe@pace.edu::c655b727-11d0-4048-a39a-2c176405cd0a" providerId="AD" clId="Web-{4AA2F9A3-25C9-4B02-9FA0-02FF7542ECF3}" dt="2019-02-01T20:14:50.427" v="17"/>
          <ac:picMkLst>
            <pc:docMk/>
            <pc:sldMk cId="134259151" sldId="269"/>
            <ac:picMk id="5" creationId="{7AE52AE9-5E3B-4C3B-BD7E-A78228D98991}"/>
          </ac:picMkLst>
        </pc:picChg>
        <pc:picChg chg="add mod">
          <ac:chgData name="Monroe, Ms. Elizabeth Eva" userId="S::emonroe@pace.edu::c655b727-11d0-4048-a39a-2c176405cd0a" providerId="AD" clId="Web-{4AA2F9A3-25C9-4B02-9FA0-02FF7542ECF3}" dt="2019-02-01T20:15:52.444" v="24" actId="14100"/>
          <ac:picMkLst>
            <pc:docMk/>
            <pc:sldMk cId="134259151" sldId="269"/>
            <ac:picMk id="8" creationId="{2A1A084B-B3E6-42DA-B565-D833BBEFABC5}"/>
          </ac:picMkLst>
        </pc:picChg>
      </pc:sldChg>
    </pc:docChg>
  </pc:docChgLst>
  <pc:docChgLst>
    <pc:chgData name="O'riley, Shawn" userId="S::soriley@pace.edu::4b74316e-9d92-47aa-a73b-c3b512be4449" providerId="AD" clId="Web-{3B0A9F36-32B6-1C5C-5034-507EA1AFDF74}"/>
    <pc:docChg chg="addSld modSld sldOrd">
      <pc:chgData name="O'riley, Shawn" userId="S::soriley@pace.edu::4b74316e-9d92-47aa-a73b-c3b512be4449" providerId="AD" clId="Web-{3B0A9F36-32B6-1C5C-5034-507EA1AFDF74}" dt="2019-02-11T18:53:47.432" v="394" actId="20577"/>
      <pc:docMkLst>
        <pc:docMk/>
      </pc:docMkLst>
      <pc:sldChg chg="modSp add ord replId">
        <pc:chgData name="O'riley, Shawn" userId="S::soriley@pace.edu::4b74316e-9d92-47aa-a73b-c3b512be4449" providerId="AD" clId="Web-{3B0A9F36-32B6-1C5C-5034-507EA1AFDF74}" dt="2019-02-11T18:53:47.432" v="393" actId="20577"/>
        <pc:sldMkLst>
          <pc:docMk/>
          <pc:sldMk cId="2061896938" sldId="270"/>
        </pc:sldMkLst>
        <pc:spChg chg="mod">
          <ac:chgData name="O'riley, Shawn" userId="S::soriley@pace.edu::4b74316e-9d92-47aa-a73b-c3b512be4449" providerId="AD" clId="Web-{3B0A9F36-32B6-1C5C-5034-507EA1AFDF74}" dt="2019-02-11T18:46:45.653" v="6" actId="20577"/>
          <ac:spMkLst>
            <pc:docMk/>
            <pc:sldMk cId="2061896938" sldId="270"/>
            <ac:spMk id="2" creationId="{00000000-0000-0000-0000-000000000000}"/>
          </ac:spMkLst>
        </pc:spChg>
        <pc:spChg chg="mod">
          <ac:chgData name="O'riley, Shawn" userId="S::soriley@pace.edu::4b74316e-9d92-47aa-a73b-c3b512be4449" providerId="AD" clId="Web-{3B0A9F36-32B6-1C5C-5034-507EA1AFDF74}" dt="2019-02-11T18:53:47.432" v="393" actId="20577"/>
          <ac:spMkLst>
            <pc:docMk/>
            <pc:sldMk cId="2061896938" sldId="270"/>
            <ac:spMk id="7" creationId="{00000000-0000-0000-0000-000000000000}"/>
          </ac:spMkLst>
        </pc:spChg>
      </pc:sldChg>
    </pc:docChg>
  </pc:docChgLst>
  <pc:docChgLst>
    <pc:chgData name="Monroe, Ms. Elizabeth Eva" userId="S::emonroe@pace.edu::c655b727-11d0-4048-a39a-2c176405cd0a" providerId="AD" clId="Web-{585870F2-2F17-4DAD-BD9F-C82C1F4F9EFB}"/>
    <pc:docChg chg="modSld">
      <pc:chgData name="Monroe, Ms. Elizabeth Eva" userId="S::emonroe@pace.edu::c655b727-11d0-4048-a39a-2c176405cd0a" providerId="AD" clId="Web-{585870F2-2F17-4DAD-BD9F-C82C1F4F9EFB}" dt="2019-02-01T20:11:31.438" v="187"/>
      <pc:docMkLst>
        <pc:docMk/>
      </pc:docMkLst>
      <pc:sldChg chg="addSp delSp modSp">
        <pc:chgData name="Monroe, Ms. Elizabeth Eva" userId="S::emonroe@pace.edu::c655b727-11d0-4048-a39a-2c176405cd0a" providerId="AD" clId="Web-{585870F2-2F17-4DAD-BD9F-C82C1F4F9EFB}" dt="2019-02-01T20:11:31.438" v="187"/>
        <pc:sldMkLst>
          <pc:docMk/>
          <pc:sldMk cId="134259151" sldId="269"/>
        </pc:sldMkLst>
        <pc:spChg chg="mod">
          <ac:chgData name="Monroe, Ms. Elizabeth Eva" userId="S::emonroe@pace.edu::c655b727-11d0-4048-a39a-2c176405cd0a" providerId="AD" clId="Web-{585870F2-2F17-4DAD-BD9F-C82C1F4F9EFB}" dt="2019-02-01T20:07:54.523" v="172" actId="14100"/>
          <ac:spMkLst>
            <pc:docMk/>
            <pc:sldMk cId="134259151" sldId="269"/>
            <ac:spMk id="9" creationId="{00000000-0000-0000-0000-000000000000}"/>
          </ac:spMkLst>
        </pc:spChg>
        <pc:spChg chg="add mod">
          <ac:chgData name="Monroe, Ms. Elizabeth Eva" userId="S::emonroe@pace.edu::c655b727-11d0-4048-a39a-2c176405cd0a" providerId="AD" clId="Web-{585870F2-2F17-4DAD-BD9F-C82C1F4F9EFB}" dt="2019-02-01T20:05:04.204" v="9"/>
          <ac:spMkLst>
            <pc:docMk/>
            <pc:sldMk cId="134259151" sldId="269"/>
            <ac:spMk id="13" creationId="{52E7CCC1-0494-403E-BA9A-BDE468EFA42F}"/>
          </ac:spMkLst>
        </pc:spChg>
        <pc:spChg chg="add mod">
          <ac:chgData name="Monroe, Ms. Elizabeth Eva" userId="S::emonroe@pace.edu::c655b727-11d0-4048-a39a-2c176405cd0a" providerId="AD" clId="Web-{585870F2-2F17-4DAD-BD9F-C82C1F4F9EFB}" dt="2019-02-01T20:05:52.737" v="13"/>
          <ac:spMkLst>
            <pc:docMk/>
            <pc:sldMk cId="134259151" sldId="269"/>
            <ac:spMk id="16" creationId="{F4257291-A2AE-45E0-AC6D-040D13291D3D}"/>
          </ac:spMkLst>
        </pc:spChg>
        <pc:spChg chg="add mod">
          <ac:chgData name="Monroe, Ms. Elizabeth Eva" userId="S::emonroe@pace.edu::c655b727-11d0-4048-a39a-2c176405cd0a" providerId="AD" clId="Web-{585870F2-2F17-4DAD-BD9F-C82C1F4F9EFB}" dt="2019-02-01T20:07:05.068" v="20"/>
          <ac:spMkLst>
            <pc:docMk/>
            <pc:sldMk cId="134259151" sldId="269"/>
            <ac:spMk id="19" creationId="{2B52BB4C-5CC6-4119-A630-BA65542DBA3E}"/>
          </ac:spMkLst>
        </pc:spChg>
        <pc:spChg chg="add del mod">
          <ac:chgData name="Monroe, Ms. Elizabeth Eva" userId="S::emonroe@pace.edu::c655b727-11d0-4048-a39a-2c176405cd0a" providerId="AD" clId="Web-{585870F2-2F17-4DAD-BD9F-C82C1F4F9EFB}" dt="2019-02-01T20:10:41.576" v="180"/>
          <ac:spMkLst>
            <pc:docMk/>
            <pc:sldMk cId="134259151" sldId="269"/>
            <ac:spMk id="20" creationId="{79631FD3-AE15-487E-BF55-614BF7672BE3}"/>
          </ac:spMkLst>
        </pc:spChg>
        <pc:graphicFrameChg chg="add del mod">
          <ac:chgData name="Monroe, Ms. Elizabeth Eva" userId="S::emonroe@pace.edu::c655b727-11d0-4048-a39a-2c176405cd0a" providerId="AD" clId="Web-{585870F2-2F17-4DAD-BD9F-C82C1F4F9EFB}" dt="2019-02-01T20:03:17.685" v="4"/>
          <ac:graphicFrameMkLst>
            <pc:docMk/>
            <pc:sldMk cId="134259151" sldId="269"/>
            <ac:graphicFrameMk id="4" creationId="{7F963E7A-4492-41BA-BF2C-9B8647014331}"/>
          </ac:graphicFrameMkLst>
        </pc:graphicFrameChg>
        <pc:graphicFrameChg chg="add del mod">
          <ac:chgData name="Monroe, Ms. Elizabeth Eva" userId="S::emonroe@pace.edu::c655b727-11d0-4048-a39a-2c176405cd0a" providerId="AD" clId="Web-{585870F2-2F17-4DAD-BD9F-C82C1F4F9EFB}" dt="2019-02-01T20:03:52.217" v="6"/>
          <ac:graphicFrameMkLst>
            <pc:docMk/>
            <pc:sldMk cId="134259151" sldId="269"/>
            <ac:graphicFrameMk id="8" creationId="{31C8E8F5-1BF8-48A4-95D5-2C0D63AD2E1C}"/>
          </ac:graphicFrameMkLst>
        </pc:graphicFrameChg>
        <pc:graphicFrameChg chg="del mod modGraphic">
          <ac:chgData name="Monroe, Ms. Elizabeth Eva" userId="S::emonroe@pace.edu::c655b727-11d0-4048-a39a-2c176405cd0a" providerId="AD" clId="Web-{585870F2-2F17-4DAD-BD9F-C82C1F4F9EFB}" dt="2019-02-01T20:02:43.230" v="2"/>
          <ac:graphicFrameMkLst>
            <pc:docMk/>
            <pc:sldMk cId="134259151" sldId="269"/>
            <ac:graphicFrameMk id="10" creationId="{00000000-0000-0000-0000-000000000000}"/>
          </ac:graphicFrameMkLst>
        </pc:graphicFrameChg>
        <pc:graphicFrameChg chg="add del mod modGraphic">
          <ac:chgData name="Monroe, Ms. Elizabeth Eva" userId="S::emonroe@pace.edu::c655b727-11d0-4048-a39a-2c176405cd0a" providerId="AD" clId="Web-{585870F2-2F17-4DAD-BD9F-C82C1F4F9EFB}" dt="2019-02-01T20:06:29.348" v="15"/>
          <ac:graphicFrameMkLst>
            <pc:docMk/>
            <pc:sldMk cId="134259151" sldId="269"/>
            <ac:graphicFrameMk id="12" creationId="{49052DEA-8E8B-4A4F-A1EC-3747420B635D}"/>
          </ac:graphicFrameMkLst>
        </pc:graphicFrameChg>
        <pc:graphicFrameChg chg="add del mod">
          <ac:chgData name="Monroe, Ms. Elizabeth Eva" userId="S::emonroe@pace.edu::c655b727-11d0-4048-a39a-2c176405cd0a" providerId="AD" clId="Web-{585870F2-2F17-4DAD-BD9F-C82C1F4F9EFB}" dt="2019-02-01T20:06:08.707" v="14"/>
          <ac:graphicFrameMkLst>
            <pc:docMk/>
            <pc:sldMk cId="134259151" sldId="269"/>
            <ac:graphicFrameMk id="15" creationId="{C544CE4A-B949-4538-92EB-C22A0527BA10}"/>
          </ac:graphicFrameMkLst>
        </pc:graphicFrameChg>
        <pc:graphicFrameChg chg="add del mod modGraphic">
          <ac:chgData name="Monroe, Ms. Elizabeth Eva" userId="S::emonroe@pace.edu::c655b727-11d0-4048-a39a-2c176405cd0a" providerId="AD" clId="Web-{585870F2-2F17-4DAD-BD9F-C82C1F4F9EFB}" dt="2019-02-01T20:07:40.648" v="169"/>
          <ac:graphicFrameMkLst>
            <pc:docMk/>
            <pc:sldMk cId="134259151" sldId="269"/>
            <ac:graphicFrameMk id="18" creationId="{C06C5753-F9E1-4CFE-84A3-B7F58A0A1210}"/>
          </ac:graphicFrameMkLst>
        </pc:graphicFrameChg>
        <pc:graphicFrameChg chg="add del mod modGraphic">
          <ac:chgData name="Monroe, Ms. Elizabeth Eva" userId="S::emonroe@pace.edu::c655b727-11d0-4048-a39a-2c176405cd0a" providerId="AD" clId="Web-{585870F2-2F17-4DAD-BD9F-C82C1F4F9EFB}" dt="2019-02-01T20:11:31.438" v="187"/>
          <ac:graphicFrameMkLst>
            <pc:docMk/>
            <pc:sldMk cId="134259151" sldId="269"/>
            <ac:graphicFrameMk id="22" creationId="{EB40984C-8D4F-4A2D-8676-A2F7B0797E54}"/>
          </ac:graphicFrameMkLst>
        </pc:graphicFrameChg>
        <pc:picChg chg="del mod">
          <ac:chgData name="Monroe, Ms. Elizabeth Eva" userId="S::emonroe@pace.edu::c655b727-11d0-4048-a39a-2c176405cd0a" providerId="AD" clId="Web-{585870F2-2F17-4DAD-BD9F-C82C1F4F9EFB}" dt="2019-02-01T20:06:44.099" v="17"/>
          <ac:picMkLst>
            <pc:docMk/>
            <pc:sldMk cId="134259151" sldId="269"/>
            <ac:picMk id="6" creationId="{F929DFD9-99E4-7E44-BD65-5D03E170ECF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7000" y="0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E6AAF7-914E-42C3-85EE-B4457673116D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3263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325" y="4445000"/>
            <a:ext cx="5559425" cy="36369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525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7000" y="8772525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92A47A-FDB4-4D0C-80BF-CEDE59E33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247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4676A8-B323-47AE-B5DC-9488B5B25751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7147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4676A8-B323-47AE-B5DC-9488B5B25751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4714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4676A8-B323-47AE-B5DC-9488B5B25751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0086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4676A8-B323-47AE-B5DC-9488B5B25751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2590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5DDC1-96A4-4645-9F21-4F69A82F34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CBC6CF-B80D-4F4C-BB45-5B9399C7AB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F5D563-15F4-7448-9DB6-2F441B0E1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C0D8F-2462-4A2E-ABE0-7D0027492DB5}" type="datetime1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A7FDF2-7BAC-9942-BBB3-3AE92F78A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54B343-677B-D24A-B42F-A3B68C8F8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764CC-6D40-394E-B6C3-AB135F99BE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286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3BC060-BA91-134B-8C54-83D7B9E5D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F4B37E-A85D-2049-83E0-0F7A9D5543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4164AD-CDB5-BD4F-A649-4529CEC27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83465-4B06-4B10-844E-896A7428CA62}" type="datetime1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C82171-4B5C-7B4C-A8AA-D15921B87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DFB2AE-6C67-6945-9C10-63872829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764CC-6D40-394E-B6C3-AB135F99BE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434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41B2F3-F4C4-2C4F-91D2-F82142A403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F8B838-445F-8C47-AA3D-5A44BB14CC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72111E-4BBC-534A-BCCC-0B94025F4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A4CFB-FE24-488D-85FB-FD86FECEDACF}" type="datetime1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5F386D-6919-494F-BFCA-395013BB6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E21F19-33C2-114E-A3EC-5463B8A85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764CC-6D40-394E-B6C3-AB135F99BE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461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F267B-6C02-3F42-AAEC-2A76C1722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10BBE9-EF7F-2147-ABB6-E2ED52BEF8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C139DC-B4AA-EB46-B331-B27C4627A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5D587-9216-4722-B9C3-02CFFF8893F2}" type="datetime1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258721-9460-C648-A2C4-752C6D06E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B2F7FF-1C2F-2D48-90B8-13BD48C17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764CC-6D40-394E-B6C3-AB135F99BE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448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00D56B-8E8E-6046-A476-7645FE717C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BA6E92-70B8-7341-91C8-1E7B7F3C16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E52FD-1CAC-C54B-AD9E-62E4EB775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41201-A3FA-4115-B46D-941454B74F57}" type="datetime1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154B6F-338E-0A4D-BFE1-28ED08707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ACA61E-BC94-594A-9F54-7952C9FBF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764CC-6D40-394E-B6C3-AB135F99BE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122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D63B1-3079-914F-84A7-EA1558E84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9BF0C-424D-FD4B-B726-4674153914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55C1FA-54D4-3048-8C75-14BD619AD9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F1C436-06CF-5442-B1DA-2316F0BBE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7CA18-4527-4CB2-AA52-12879E38C59A}" type="datetime1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5AAA7C-E57C-F74C-816E-1664DB1C2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733157-244B-444A-AC6D-35056F95A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764CC-6D40-394E-B6C3-AB135F99BE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735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971B74-9704-E340-B084-8744D48DA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8B7D8D-5E54-AF44-B7E4-AF7C03A838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1096FF-DDCD-FD45-83AE-B53DB4EACC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2ABF293-7952-BF45-B67A-2B0B58BD88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C0C305-4B04-BB49-87AC-244B5C0B73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DB1A480-459D-CE42-9399-84B87F0E9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4926F-FAEA-486D-89B6-B6FE85D1AB4A}" type="datetime1">
              <a:rPr lang="en-US" smtClean="0"/>
              <a:t>1/17/2020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56C734-EA68-DC45-83F4-9508F3511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2018698-FB14-B549-916C-C067620C6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764CC-6D40-394E-B6C3-AB135F99BE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614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7D6FC2-EA78-6E46-AB51-0B40927AB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D689F7-A025-A248-ADA6-7863DC3AC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F51D4-4AD3-4C0F-A1C0-CD9EE8778A0A}" type="datetime1">
              <a:rPr lang="en-US" smtClean="0"/>
              <a:t>1/17/2020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DED753-46FA-EA4B-A758-74FCD07FE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2B0B7E-6BED-514C-97EC-DAD847EF5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764CC-6D40-394E-B6C3-AB135F99BE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069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BBB0C0-3E03-E44B-9DB8-633F0D893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192A7-2658-4DE2-BEC3-0CAA80A2F9DD}" type="datetime1">
              <a:rPr lang="en-US" smtClean="0"/>
              <a:t>1/17/2020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F758A9E-DD9D-4640-89DA-5AED05A87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290E42-05C7-454A-B5C0-624CB43A0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764CC-6D40-394E-B6C3-AB135F99BE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893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26BFE-CD0E-C044-BB55-674A66CB75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77743F-CCA3-414B-9F17-3235D6B7B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941995-BFAF-D447-B1B1-BF845804C0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486587-2352-1B42-9307-2C7ED8522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82194-712E-4445-BFFD-44AB7291681C}" type="datetime1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A011BE-36FF-8343-9BC4-A60528B64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C0FF4C-4B4E-3446-9A6D-75C51E237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764CC-6D40-394E-B6C3-AB135F99BE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220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2364A8-2179-B94B-8007-8CBEC42B22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759462C-6C26-3D4A-8117-8137D86ECD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A5C5C6-6188-FE4D-B1D2-D0A72B8593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07E819-FF8C-D54B-A2AB-0D2478294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52786-CFD6-4631-8E52-1CC29CE9396E}" type="datetime1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7693F1-7E0D-454B-AAC8-85ECF1BAB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7FE762-EB7F-6E41-8A32-477EE7881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764CC-6D40-394E-B6C3-AB135F99BE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214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59600D2-B037-9D40-A371-332D0979F4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E0B80D-E104-D64D-8D19-3B7C389461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41F7D2-BFA1-174B-AE98-7A4A991B44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B4128D-9754-4A11-8F1F-ABEC455720AE}" type="datetime1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7BA878-02A6-2943-B25C-0A1854EBBE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43F6CF-C1C8-814C-A607-FAA85FCE74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A764CC-6D40-394E-B6C3-AB135F99BE4A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929DFD9-99E4-7E44-BD65-5D03E170ECF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658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nlinelearningsurvey.com/highered.html" TargetMode="External"/><Relationship Id="rId2" Type="http://schemas.openxmlformats.org/officeDocument/2006/relationships/hyperlink" Target="https://nces.ed.gov/programs/digest/d18/tables/dt18_311.15.asp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nces.ed.gov/programs/digest/d18/tables/dt18_303.50.asp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F929DFD9-99E4-7E44-BD65-5D03E170EC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5753" y="310101"/>
            <a:ext cx="7680959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000" b="1" dirty="0">
              <a:latin typeface="Georgia" panose="02040502050405020303" pitchFamily="18" charset="0"/>
            </a:endParaRPr>
          </a:p>
          <a:p>
            <a:pPr algn="ctr"/>
            <a:r>
              <a:rPr lang="en-US" sz="2000" b="1" dirty="0">
                <a:latin typeface="Georgia" panose="02040502050405020303" pitchFamily="18" charset="0"/>
              </a:rPr>
              <a:t>Pace University</a:t>
            </a:r>
          </a:p>
          <a:p>
            <a:pPr algn="ctr"/>
            <a:r>
              <a:rPr lang="en-US" sz="2000" b="1" dirty="0">
                <a:latin typeface="Georgia" panose="02040502050405020303" pitchFamily="18" charset="0"/>
              </a:rPr>
              <a:t>Professional Education and Special Programs</a:t>
            </a:r>
          </a:p>
          <a:p>
            <a:pPr algn="ctr"/>
            <a:endParaRPr lang="en-US" b="1" dirty="0">
              <a:latin typeface="Georgia" panose="02040502050405020303" pitchFamily="18" charset="0"/>
            </a:endParaRPr>
          </a:p>
          <a:p>
            <a:pPr algn="ctr"/>
            <a:endParaRPr lang="en-US" b="1" dirty="0">
              <a:latin typeface="Georgia" panose="02040502050405020303" pitchFamily="18" charset="0"/>
            </a:endParaRPr>
          </a:p>
          <a:p>
            <a:pPr algn="ctr"/>
            <a:r>
              <a:rPr lang="en-US" b="1" dirty="0" smtClean="0">
                <a:latin typeface="Georgia" panose="02040502050405020303" pitchFamily="18" charset="0"/>
              </a:rPr>
              <a:t>Pace Online Conference</a:t>
            </a:r>
            <a:endParaRPr lang="en-US" b="1" dirty="0">
              <a:latin typeface="Georgia" panose="02040502050405020303" pitchFamily="18" charset="0"/>
            </a:endParaRPr>
          </a:p>
          <a:p>
            <a:pPr algn="ctr"/>
            <a:endParaRPr lang="en-US" b="1" dirty="0">
              <a:latin typeface="Georgia" panose="02040502050405020303" pitchFamily="18" charset="0"/>
            </a:endParaRPr>
          </a:p>
          <a:p>
            <a:pPr algn="ctr"/>
            <a:endParaRPr lang="en-US" sz="1400" i="1" dirty="0">
              <a:latin typeface="Georgia" panose="02040502050405020303" pitchFamily="18" charset="0"/>
            </a:endParaRPr>
          </a:p>
          <a:p>
            <a:pPr algn="ctr"/>
            <a:r>
              <a:rPr lang="en-US" sz="1400" i="1" dirty="0">
                <a:latin typeface="Georgia" panose="02040502050405020303" pitchFamily="18" charset="0"/>
              </a:rPr>
              <a:t>Presented by</a:t>
            </a:r>
          </a:p>
          <a:p>
            <a:pPr algn="ctr"/>
            <a:r>
              <a:rPr lang="en-US" dirty="0">
                <a:latin typeface="Georgia" panose="02040502050405020303" pitchFamily="18" charset="0"/>
              </a:rPr>
              <a:t>Shawn </a:t>
            </a:r>
            <a:r>
              <a:rPr lang="en-US" dirty="0" err="1">
                <a:latin typeface="Georgia" panose="02040502050405020303" pitchFamily="18" charset="0"/>
              </a:rPr>
              <a:t>O’Riley,</a:t>
            </a:r>
            <a:r>
              <a:rPr lang="en-US" dirty="0">
                <a:latin typeface="Georgia" panose="02040502050405020303" pitchFamily="18" charset="0"/>
              </a:rPr>
              <a:t> </a:t>
            </a:r>
            <a:r>
              <a:rPr lang="en-US" dirty="0" err="1">
                <a:latin typeface="Georgia" panose="02040502050405020303" pitchFamily="18" charset="0"/>
              </a:rPr>
              <a:t>Ed.D</a:t>
            </a:r>
            <a:r>
              <a:rPr lang="en-US" dirty="0">
                <a:latin typeface="Georgia" panose="02040502050405020303" pitchFamily="18" charset="0"/>
              </a:rPr>
              <a:t>.</a:t>
            </a:r>
          </a:p>
          <a:p>
            <a:pPr algn="ctr"/>
            <a:r>
              <a:rPr lang="en-US" dirty="0">
                <a:latin typeface="Georgia" panose="02040502050405020303" pitchFamily="18" charset="0"/>
              </a:rPr>
              <a:t>Associate Vice President, </a:t>
            </a:r>
          </a:p>
          <a:p>
            <a:pPr algn="ctr"/>
            <a:r>
              <a:rPr lang="en-US" dirty="0">
                <a:latin typeface="Georgia" panose="02040502050405020303" pitchFamily="18" charset="0"/>
              </a:rPr>
              <a:t>Professional Education and Special Programs</a:t>
            </a:r>
          </a:p>
          <a:p>
            <a:pPr algn="ctr"/>
            <a:endParaRPr lang="en-US" dirty="0">
              <a:latin typeface="Georgia" panose="02040502050405020303" pitchFamily="18" charset="0"/>
            </a:endParaRPr>
          </a:p>
          <a:p>
            <a:pPr algn="ctr"/>
            <a:endParaRPr lang="en-US" dirty="0">
              <a:latin typeface="Georgia" panose="02040502050405020303" pitchFamily="18" charset="0"/>
            </a:endParaRPr>
          </a:p>
          <a:p>
            <a:pPr algn="ctr"/>
            <a:endParaRPr lang="en-US" dirty="0">
              <a:latin typeface="Georgia" panose="02040502050405020303" pitchFamily="18" charset="0"/>
            </a:endParaRPr>
          </a:p>
          <a:p>
            <a:pPr algn="ctr"/>
            <a:endParaRPr lang="en-US" dirty="0">
              <a:latin typeface="Georgia" panose="02040502050405020303" pitchFamily="18" charset="0"/>
            </a:endParaRPr>
          </a:p>
          <a:p>
            <a:pPr algn="ctr"/>
            <a:r>
              <a:rPr lang="en-US" dirty="0" smtClean="0">
                <a:latin typeface="Georgia" panose="02040502050405020303" pitchFamily="18" charset="0"/>
              </a:rPr>
              <a:t>January 21, 2020</a:t>
            </a:r>
            <a:endParaRPr lang="en-US" dirty="0">
              <a:latin typeface="Georgia" panose="02040502050405020303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761" t="19131" r="15087" b="-175"/>
          <a:stretch/>
        </p:blipFill>
        <p:spPr>
          <a:xfrm>
            <a:off x="0" y="0"/>
            <a:ext cx="4285754" cy="5645426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764CC-6D40-394E-B6C3-AB135F99BE4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6161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1D47C-CC09-4BC9-9069-BEA5952F2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39826"/>
          </a:xfrm>
        </p:spPr>
        <p:txBody>
          <a:bodyPr>
            <a:normAutofit/>
          </a:bodyPr>
          <a:lstStyle/>
          <a:p>
            <a:r>
              <a:rPr lang="en-US" sz="2800" dirty="0"/>
              <a:t>MS in Accounting – Regional* Market Size (IPEDS)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91E9F68-F931-428A-A336-60525065A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8A1A3-1BA8-4FEE-B8DF-52EDAC252C48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F2C320B-E8EC-4FD3-A879-6744BDFD5887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213113" y="1404951"/>
          <a:ext cx="7683612" cy="10360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0903">
                  <a:extLst>
                    <a:ext uri="{9D8B030D-6E8A-4147-A177-3AD203B41FA5}">
                      <a16:colId xmlns:a16="http://schemas.microsoft.com/office/drawing/2014/main" val="3672659823"/>
                    </a:ext>
                  </a:extLst>
                </a:gridCol>
                <a:gridCol w="1920903">
                  <a:extLst>
                    <a:ext uri="{9D8B030D-6E8A-4147-A177-3AD203B41FA5}">
                      <a16:colId xmlns:a16="http://schemas.microsoft.com/office/drawing/2014/main" val="2949251313"/>
                    </a:ext>
                  </a:extLst>
                </a:gridCol>
                <a:gridCol w="1920903">
                  <a:extLst>
                    <a:ext uri="{9D8B030D-6E8A-4147-A177-3AD203B41FA5}">
                      <a16:colId xmlns:a16="http://schemas.microsoft.com/office/drawing/2014/main" val="2784696393"/>
                    </a:ext>
                  </a:extLst>
                </a:gridCol>
                <a:gridCol w="1920903">
                  <a:extLst>
                    <a:ext uri="{9D8B030D-6E8A-4147-A177-3AD203B41FA5}">
                      <a16:colId xmlns:a16="http://schemas.microsoft.com/office/drawing/2014/main" val="4231832632"/>
                    </a:ext>
                  </a:extLst>
                </a:gridCol>
              </a:tblGrid>
              <a:tr h="65602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Institutions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Completions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Online Institutions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Online Completions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4956663"/>
                  </a:ext>
                </a:extLst>
              </a:tr>
              <a:tr h="38007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90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3,400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559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90090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83BC5055-C5A6-478E-B5CF-3B1082748A61}"/>
              </a:ext>
            </a:extLst>
          </p:cNvPr>
          <p:cNvSpPr/>
          <p:nvPr/>
        </p:nvSpPr>
        <p:spPr>
          <a:xfrm>
            <a:off x="1794793" y="6094031"/>
            <a:ext cx="3312125" cy="600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/>
              <a:t>*</a:t>
            </a:r>
            <a:r>
              <a:rPr lang="en-US" sz="800" i="1" dirty="0"/>
              <a:t>Regional Defined as New York, New Jersey, Connecticut, and Pennsylvania</a:t>
            </a:r>
          </a:p>
          <a:p>
            <a:r>
              <a:rPr lang="en-US" sz="800" i="1" dirty="0"/>
              <a:t>**Estimate based on 50 new annual enrollments</a:t>
            </a:r>
          </a:p>
          <a:p>
            <a:r>
              <a:rPr lang="en-US" sz="800" i="1" dirty="0">
                <a:solidFill>
                  <a:prstClr val="black"/>
                </a:solidFill>
              </a:rPr>
              <a:t>***IPEDS was pulled from CIP code Accounting, 52.0301</a:t>
            </a:r>
          </a:p>
          <a:p>
            <a:endParaRPr lang="en-US" sz="800" i="1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1D0787F-76D8-442B-9542-CDEFA3651811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241796" y="2790073"/>
          <a:ext cx="3854202" cy="30748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7101">
                  <a:extLst>
                    <a:ext uri="{9D8B030D-6E8A-4147-A177-3AD203B41FA5}">
                      <a16:colId xmlns:a16="http://schemas.microsoft.com/office/drawing/2014/main" val="1737582771"/>
                    </a:ext>
                  </a:extLst>
                </a:gridCol>
                <a:gridCol w="1927101">
                  <a:extLst>
                    <a:ext uri="{9D8B030D-6E8A-4147-A177-3AD203B41FA5}">
                      <a16:colId xmlns:a16="http://schemas.microsoft.com/office/drawing/2014/main" val="1733812824"/>
                    </a:ext>
                  </a:extLst>
                </a:gridCol>
              </a:tblGrid>
              <a:tr h="720146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Average Completions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38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3050393"/>
                  </a:ext>
                </a:extLst>
              </a:tr>
              <a:tr h="720146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Average Online Completions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37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200753"/>
                  </a:ext>
                </a:extLst>
              </a:tr>
              <a:tr h="720146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Market Share Requirement**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1.47%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7744617"/>
                  </a:ext>
                </a:extLst>
              </a:tr>
              <a:tr h="720146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Online Market Share Requirement**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8.94%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4101604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290AC302-79D9-4AC9-BA49-855AA63B6FF4}"/>
              </a:ext>
            </a:extLst>
          </p:cNvPr>
          <p:cNvSpPr txBox="1"/>
          <p:nvPr/>
        </p:nvSpPr>
        <p:spPr>
          <a:xfrm>
            <a:off x="6835758" y="2687907"/>
            <a:ext cx="3379017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Calculating Market Share Requirements to hit 50 New Annual Enrollments	</a:t>
            </a:r>
          </a:p>
          <a:p>
            <a:endParaRPr lang="en-US" sz="1100" dirty="0"/>
          </a:p>
          <a:p>
            <a:r>
              <a:rPr lang="en-US" sz="1100" b="1" dirty="0"/>
              <a:t>Market Share Requirement:</a:t>
            </a:r>
          </a:p>
          <a:p>
            <a:endParaRPr lang="en-US" sz="1100" dirty="0"/>
          </a:p>
          <a:p>
            <a:r>
              <a:rPr lang="en-US" sz="1100" dirty="0"/>
              <a:t>50 New Annual Enrollments / 3,400 Regional Completions = .0147 </a:t>
            </a:r>
          </a:p>
          <a:p>
            <a:endParaRPr lang="en-US" sz="1100" dirty="0"/>
          </a:p>
          <a:p>
            <a:r>
              <a:rPr lang="en-US" sz="1100" dirty="0"/>
              <a:t>.0147*100 = 1.47%</a:t>
            </a:r>
          </a:p>
          <a:p>
            <a:endParaRPr lang="en-US" sz="1100" dirty="0"/>
          </a:p>
          <a:p>
            <a:endParaRPr lang="en-US" sz="1100" dirty="0"/>
          </a:p>
          <a:p>
            <a:r>
              <a:rPr lang="en-US" sz="1100" b="1" dirty="0"/>
              <a:t>Online Market Share Requirement:</a:t>
            </a:r>
          </a:p>
          <a:p>
            <a:endParaRPr lang="en-US" sz="1100" dirty="0"/>
          </a:p>
          <a:p>
            <a:r>
              <a:rPr lang="en-US" sz="1100" dirty="0"/>
              <a:t>50 New Annual Enrollments / 559 Regional Online Completions = .0894</a:t>
            </a:r>
          </a:p>
          <a:p>
            <a:endParaRPr lang="en-US" sz="1100" dirty="0"/>
          </a:p>
          <a:p>
            <a:r>
              <a:rPr lang="en-US" sz="1100" dirty="0"/>
              <a:t>.0894*100 = 8.94%</a:t>
            </a:r>
          </a:p>
          <a:p>
            <a:endParaRPr lang="en-US" sz="1100" dirty="0"/>
          </a:p>
          <a:p>
            <a:endParaRPr lang="en-US" sz="1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2900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8A1A3-1BA8-4FEE-B8DF-52EDAC252C48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10287"/>
          </a:xfrm>
        </p:spPr>
        <p:txBody>
          <a:bodyPr>
            <a:normAutofit/>
          </a:bodyPr>
          <a:lstStyle/>
          <a:p>
            <a:r>
              <a:rPr lang="en-US" sz="2800" dirty="0"/>
              <a:t>Accounting – Competitive Overview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1730931" y="1175412"/>
          <a:ext cx="8744093" cy="4990449"/>
        </p:xfrm>
        <a:graphic>
          <a:graphicData uri="http://schemas.openxmlformats.org/drawingml/2006/table">
            <a:tbl>
              <a:tblPr/>
              <a:tblGrid>
                <a:gridCol w="454105">
                  <a:extLst>
                    <a:ext uri="{9D8B030D-6E8A-4147-A177-3AD203B41FA5}">
                      <a16:colId xmlns:a16="http://schemas.microsoft.com/office/drawing/2014/main" val="482725815"/>
                    </a:ext>
                  </a:extLst>
                </a:gridCol>
                <a:gridCol w="563880">
                  <a:extLst>
                    <a:ext uri="{9D8B030D-6E8A-4147-A177-3AD203B41FA5}">
                      <a16:colId xmlns:a16="http://schemas.microsoft.com/office/drawing/2014/main" val="3172151934"/>
                    </a:ext>
                  </a:extLst>
                </a:gridCol>
                <a:gridCol w="586740">
                  <a:extLst>
                    <a:ext uri="{9D8B030D-6E8A-4147-A177-3AD203B41FA5}">
                      <a16:colId xmlns:a16="http://schemas.microsoft.com/office/drawing/2014/main" val="1439909146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3621241599"/>
                    </a:ext>
                  </a:extLst>
                </a:gridCol>
                <a:gridCol w="617220">
                  <a:extLst>
                    <a:ext uri="{9D8B030D-6E8A-4147-A177-3AD203B41FA5}">
                      <a16:colId xmlns:a16="http://schemas.microsoft.com/office/drawing/2014/main" val="2969785577"/>
                    </a:ext>
                  </a:extLst>
                </a:gridCol>
                <a:gridCol w="563880">
                  <a:extLst>
                    <a:ext uri="{9D8B030D-6E8A-4147-A177-3AD203B41FA5}">
                      <a16:colId xmlns:a16="http://schemas.microsoft.com/office/drawing/2014/main" val="3761033182"/>
                    </a:ext>
                  </a:extLst>
                </a:gridCol>
                <a:gridCol w="1790700">
                  <a:extLst>
                    <a:ext uri="{9D8B030D-6E8A-4147-A177-3AD203B41FA5}">
                      <a16:colId xmlns:a16="http://schemas.microsoft.com/office/drawing/2014/main" val="3313503602"/>
                    </a:ext>
                  </a:extLst>
                </a:gridCol>
                <a:gridCol w="2529840">
                  <a:extLst>
                    <a:ext uri="{9D8B030D-6E8A-4147-A177-3AD203B41FA5}">
                      <a16:colId xmlns:a16="http://schemas.microsoft.com/office/drawing/2014/main" val="3902035776"/>
                    </a:ext>
                  </a:extLst>
                </a:gridCol>
                <a:gridCol w="396240">
                  <a:extLst>
                    <a:ext uri="{9D8B030D-6E8A-4147-A177-3AD203B41FA5}">
                      <a16:colId xmlns:a16="http://schemas.microsoft.com/office/drawing/2014/main" val="432715258"/>
                    </a:ext>
                  </a:extLst>
                </a:gridCol>
                <a:gridCol w="403721">
                  <a:extLst>
                    <a:ext uri="{9D8B030D-6E8A-4147-A177-3AD203B41FA5}">
                      <a16:colId xmlns:a16="http://schemas.microsoft.com/office/drawing/2014/main" val="1222378130"/>
                    </a:ext>
                  </a:extLst>
                </a:gridCol>
                <a:gridCol w="372947">
                  <a:extLst>
                    <a:ext uri="{9D8B030D-6E8A-4147-A177-3AD203B41FA5}">
                      <a16:colId xmlns:a16="http://schemas.microsoft.com/office/drawing/2014/main" val="3313272051"/>
                    </a:ext>
                  </a:extLst>
                </a:gridCol>
              </a:tblGrid>
              <a:tr h="18233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Search Volume</a:t>
                      </a:r>
                    </a:p>
                  </a:txBody>
                  <a:tcPr marL="6187" marR="6187" marT="6187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U.S. News </a:t>
                      </a:r>
                      <a:r>
                        <a:rPr lang="en-US" sz="8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Rankings (2019)</a:t>
                      </a:r>
                      <a:endParaRPr 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87" marR="6187" marT="6187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87" marR="6187" marT="6187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87" marR="6187" marT="6187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87" marR="6187" marT="6187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Institution</a:t>
                      </a:r>
                    </a:p>
                  </a:txBody>
                  <a:tcPr marL="6187" marR="6187" marT="6187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Program Name</a:t>
                      </a:r>
                    </a:p>
                  </a:txBody>
                  <a:tcPr marL="6187" marR="6187" marT="6187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</a:p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Tuition</a:t>
                      </a:r>
                    </a:p>
                  </a:txBody>
                  <a:tcPr marL="6187" marR="6187" marT="6187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Cost Per </a:t>
                      </a:r>
                    </a:p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Credit Hour</a:t>
                      </a:r>
                    </a:p>
                  </a:txBody>
                  <a:tcPr marL="6187" marR="6187" marT="6187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</a:p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Credits </a:t>
                      </a:r>
                    </a:p>
                  </a:txBody>
                  <a:tcPr marL="6187" marR="6187" marT="6187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5897944"/>
                  </a:ext>
                </a:extLst>
              </a:tr>
              <a:tr h="423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Full-Time</a:t>
                      </a:r>
                    </a:p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MBA</a:t>
                      </a:r>
                    </a:p>
                  </a:txBody>
                  <a:tcPr marL="6187" marR="6187" marT="6187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Part-Time</a:t>
                      </a:r>
                    </a:p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MBA</a:t>
                      </a:r>
                    </a:p>
                  </a:txBody>
                  <a:tcPr marL="6187" marR="6187" marT="6187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Online </a:t>
                      </a:r>
                    </a:p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MBA</a:t>
                      </a:r>
                    </a:p>
                  </a:txBody>
                  <a:tcPr marL="6187" marR="6187" marT="6187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Online Graduate</a:t>
                      </a:r>
                    </a:p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(Non-MBA)</a:t>
                      </a:r>
                    </a:p>
                  </a:txBody>
                  <a:tcPr marL="6187" marR="6187" marT="6187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Graduate </a:t>
                      </a:r>
                    </a:p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Accounting</a:t>
                      </a:r>
                    </a:p>
                  </a:txBody>
                  <a:tcPr marL="6187" marR="6187" marT="6187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4527736"/>
                  </a:ext>
                </a:extLst>
              </a:tr>
              <a:tr h="2087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effectLst/>
                          <a:latin typeface="Calibri" panose="020F0502020204030204" pitchFamily="34" charset="0"/>
                        </a:rPr>
                        <a:t>165,000 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effectLst/>
                          <a:latin typeface="Calibri" panose="020F0502020204030204" pitchFamily="34" charset="0"/>
                        </a:rPr>
                        <a:t>unranked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unranked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Syracuse University 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M.S. in Professional Accounting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$46,770 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$1,559 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1040306"/>
                  </a:ext>
                </a:extLst>
              </a:tr>
              <a:tr h="2087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effectLst/>
                          <a:latin typeface="Calibri" panose="020F0502020204030204" pitchFamily="34" charset="0"/>
                        </a:rPr>
                        <a:t>74,000 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effectLst/>
                          <a:latin typeface="Calibri" panose="020F0502020204030204" pitchFamily="34" charset="0"/>
                        </a:rPr>
                        <a:t>unranked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unranked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unranked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St. John's University 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M.S. in Accounting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$37,350 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$1,245 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715023"/>
                  </a:ext>
                </a:extLst>
              </a:tr>
              <a:tr h="2087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90,500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unranked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unranked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unranked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unranked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unranked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Pace University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M.S. in Accounting - CPA Preparation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$38,010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$1,267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653206"/>
                  </a:ext>
                </a:extLst>
              </a:tr>
              <a:tr h="2087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33,100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unranked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unranked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unranked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Rider University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Master of Accountancy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$33,000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$1,100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7901430"/>
                  </a:ext>
                </a:extLst>
              </a:tr>
              <a:tr h="2087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6,600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unranked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unranked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unranked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SUNY Polytechnic Institute *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M.S. in Accounting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$30,525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$925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0047306"/>
                  </a:ext>
                </a:extLst>
              </a:tr>
              <a:tr h="2087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165,000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unranked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Rutgers University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Master of Accountancy (Governmental Accounting)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$28,350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$945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2164137"/>
                  </a:ext>
                </a:extLst>
              </a:tr>
              <a:tr h="2087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450,000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unranked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Penn State-World Campus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Master of Professional Accounting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$27,900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$930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1586096"/>
                  </a:ext>
                </a:extLst>
              </a:tr>
              <a:tr h="2087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22,200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unranked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unranked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unranked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England College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M.S. in Accounting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$27,200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$680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125698"/>
                  </a:ext>
                </a:extLst>
              </a:tr>
              <a:tr h="2087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22,200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unranked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University of Scranton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Master of Accountancy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$26,850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$895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339336"/>
                  </a:ext>
                </a:extLst>
              </a:tr>
              <a:tr h="2087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40,500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unranked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unranked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University of Connecticut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M.S. in Accounting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$25,500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$850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1499656"/>
                  </a:ext>
                </a:extLst>
              </a:tr>
              <a:tr h="2087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18,100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unranked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effectLst/>
                          <a:latin typeface="Calibri" panose="020F0502020204030204" pitchFamily="34" charset="0"/>
                        </a:rPr>
                        <a:t>unranked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unranked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effectLst/>
                          <a:latin typeface="Calibri" panose="020F0502020204030204" pitchFamily="34" charset="0"/>
                        </a:rPr>
                        <a:t>unranked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unranked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Western New England University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M.S. in Accounting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$25,470 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$849 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7191139"/>
                  </a:ext>
                </a:extLst>
              </a:tr>
              <a:tr h="2087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5,400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effectLst/>
                          <a:latin typeface="Calibri" panose="020F0502020204030204" pitchFamily="34" charset="0"/>
                        </a:rPr>
                        <a:t>unranked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unranked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unranked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effectLst/>
                          <a:latin typeface="Calibri" panose="020F0502020204030204" pitchFamily="34" charset="0"/>
                        </a:rPr>
                        <a:t>unranked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unranked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Albertus Magnus College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M.S. in Accounting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$25,140 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$838 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2702173"/>
                  </a:ext>
                </a:extLst>
              </a:tr>
              <a:tr h="2087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90,500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unranked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UMass-Amherst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Master in Accountancy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$24,000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$800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1830744"/>
                  </a:ext>
                </a:extLst>
              </a:tr>
              <a:tr h="2087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9,900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unranked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effectLst/>
                          <a:latin typeface="Calibri" panose="020F0502020204030204" pitchFamily="34" charset="0"/>
                        </a:rPr>
                        <a:t>unranked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unranked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effectLst/>
                          <a:latin typeface="Calibri" panose="020F0502020204030204" pitchFamily="34" charset="0"/>
                        </a:rPr>
                        <a:t>unranked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effectLst/>
                          <a:latin typeface="Calibri" panose="020F0502020204030204" pitchFamily="34" charset="0"/>
                        </a:rPr>
                        <a:t>unranked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Bay Path University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M.S. in Accounting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$24,900 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$830 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0127920"/>
                  </a:ext>
                </a:extLst>
              </a:tr>
              <a:tr h="2087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165,000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unranked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unranked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University of Maryland*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M.S. in Accounting and Financial Management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$23,724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$659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9181509"/>
                  </a:ext>
                </a:extLst>
              </a:tr>
              <a:tr h="2087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74,000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unranked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unranked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unranked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unranked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unranked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Southern New Hampshire University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M.S. in Accounting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$22,572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$627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5969187"/>
                  </a:ext>
                </a:extLst>
              </a:tr>
              <a:tr h="2087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18,100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unranked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effectLst/>
                          <a:latin typeface="Calibri" panose="020F0502020204030204" pitchFamily="34" charset="0"/>
                        </a:rPr>
                        <a:t>unranked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effectLst/>
                          <a:latin typeface="Calibri" panose="020F0502020204030204" pitchFamily="34" charset="0"/>
                        </a:rPr>
                        <a:t>unranked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effectLst/>
                          <a:latin typeface="Calibri" panose="020F0502020204030204" pitchFamily="34" charset="0"/>
                        </a:rPr>
                        <a:t>unranked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unranked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Nichols College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M.S. in Accounting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$21,900 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$608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1705723"/>
                  </a:ext>
                </a:extLst>
              </a:tr>
              <a:tr h="2087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40,500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unranked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unranked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unranked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unranked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University of Hartford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M.S. in Accounting and Taxation (Taxation)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$20,850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$695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8506808"/>
                  </a:ext>
                </a:extLst>
              </a:tr>
              <a:tr h="2087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49,500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unranked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unranked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UMass-Lowell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M.S. in Accounting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$19,650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$655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6813959"/>
                  </a:ext>
                </a:extLst>
              </a:tr>
              <a:tr h="2087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effectLst/>
                          <a:latin typeface="Calibri" panose="020F0502020204030204" pitchFamily="34" charset="0"/>
                        </a:rPr>
                        <a:t>27,100 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unranked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effectLst/>
                          <a:latin typeface="Calibri" panose="020F0502020204030204" pitchFamily="34" charset="0"/>
                        </a:rPr>
                        <a:t>unranked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effectLst/>
                          <a:latin typeface="Calibri" panose="020F0502020204030204" pitchFamily="34" charset="0"/>
                        </a:rPr>
                        <a:t>unranked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effectLst/>
                          <a:latin typeface="Calibri" panose="020F0502020204030204" pitchFamily="34" charset="0"/>
                        </a:rPr>
                        <a:t>unranked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unranked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Plymouth State University *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M.S. in Accounting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$18,150 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$605 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2044528"/>
                  </a:ext>
                </a:extLst>
              </a:tr>
              <a:tr h="2087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effectLst/>
                          <a:latin typeface="Calibri" panose="020F0502020204030204" pitchFamily="34" charset="0"/>
                        </a:rPr>
                        <a:t>18,100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effectLst/>
                          <a:latin typeface="Calibri" panose="020F0502020204030204" pitchFamily="34" charset="0"/>
                        </a:rPr>
                        <a:t>unranked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unranked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Clarion University of Pennsylvania**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M.S. in Accounting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$16,710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$557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101008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730930" y="6385151"/>
            <a:ext cx="8737188" cy="21544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800" dirty="0"/>
              <a:t>* Non-Resident     **Non-Resident Online</a:t>
            </a:r>
          </a:p>
        </p:txBody>
      </p:sp>
    </p:spTree>
    <p:extLst>
      <p:ext uri="{BB962C8B-B14F-4D97-AF65-F5344CB8AC3E}">
        <p14:creationId xmlns:p14="http://schemas.microsoft.com/office/powerpoint/2010/main" val="4265063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6894BD77-E0CC-4736-8D7D-2A921E51BC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14269" y="5172617"/>
            <a:ext cx="6163463" cy="1186488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8A1A3-1BA8-4FEE-B8DF-52EDAC252C48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Accounting – Average Monthly Searches - National</a:t>
            </a:r>
          </a:p>
        </p:txBody>
      </p:sp>
      <p:sp>
        <p:nvSpPr>
          <p:cNvPr id="4" name="Rectangle 3"/>
          <p:cNvSpPr/>
          <p:nvPr/>
        </p:nvSpPr>
        <p:spPr>
          <a:xfrm>
            <a:off x="2152650" y="1224748"/>
            <a:ext cx="798195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600"/>
              </a:spcAft>
              <a:buClr>
                <a:srgbClr val="46B2D8"/>
              </a:buClr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prstClr val="black">
                    <a:lumMod val="65000"/>
                    <a:lumOff val="35000"/>
                  </a:prstClr>
                </a:solidFill>
                <a:cs typeface="Helvetica Neue"/>
              </a:rPr>
              <a:t>Average Monthly Searches: </a:t>
            </a:r>
            <a:r>
              <a:rPr lang="en-US" dirty="0">
                <a:solidFill>
                  <a:prstClr val="black">
                    <a:lumMod val="65000"/>
                    <a:lumOff val="35000"/>
                  </a:prstClr>
                </a:solidFill>
                <a:cs typeface="Helvetica Neue"/>
              </a:rPr>
              <a:t>Very high number of searches with a very high number of online degree seekers</a:t>
            </a:r>
          </a:p>
          <a:p>
            <a:pPr marL="342900" indent="-342900">
              <a:spcAft>
                <a:spcPts val="600"/>
              </a:spcAft>
              <a:buClr>
                <a:srgbClr val="46B2D8"/>
              </a:buClr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srgbClr val="595959"/>
                </a:solidFill>
                <a:cs typeface="Helvetica Neue"/>
              </a:rPr>
              <a:t>Above average ratio of 46% “online” degree seekers compared to 14.5% average “online masters program” searches</a:t>
            </a:r>
          </a:p>
          <a:p>
            <a:pPr>
              <a:spcAft>
                <a:spcPts val="600"/>
              </a:spcAft>
              <a:buClr>
                <a:srgbClr val="46B2D8"/>
              </a:buClr>
            </a:pPr>
            <a:endParaRPr lang="en-US" sz="1600" b="1" dirty="0">
              <a:solidFill>
                <a:prstClr val="black">
                  <a:lumMod val="65000"/>
                  <a:lumOff val="35000"/>
                </a:prstClr>
              </a:solidFill>
              <a:cs typeface="Helvetica Neue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3441921" y="2596714"/>
          <a:ext cx="4980135" cy="2314575"/>
        </p:xfrm>
        <a:graphic>
          <a:graphicData uri="http://schemas.openxmlformats.org/drawingml/2006/table">
            <a:tbl>
              <a:tblPr/>
              <a:tblGrid>
                <a:gridCol w="2613993">
                  <a:extLst>
                    <a:ext uri="{9D8B030D-6E8A-4147-A177-3AD203B41FA5}">
                      <a16:colId xmlns:a16="http://schemas.microsoft.com/office/drawing/2014/main" val="1975844901"/>
                    </a:ext>
                  </a:extLst>
                </a:gridCol>
                <a:gridCol w="1208262">
                  <a:extLst>
                    <a:ext uri="{9D8B030D-6E8A-4147-A177-3AD203B41FA5}">
                      <a16:colId xmlns:a16="http://schemas.microsoft.com/office/drawing/2014/main" val="466595251"/>
                    </a:ext>
                  </a:extLst>
                </a:gridCol>
                <a:gridCol w="1157880">
                  <a:extLst>
                    <a:ext uri="{9D8B030D-6E8A-4147-A177-3AD203B41FA5}">
                      <a16:colId xmlns:a16="http://schemas.microsoft.com/office/drawing/2014/main" val="3253781376"/>
                    </a:ext>
                  </a:extLst>
                </a:gridCol>
              </a:tblGrid>
              <a:tr h="1967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General Key Term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Avg. Monthly </a:t>
                      </a:r>
                    </a:p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Searches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"Online" Qualified Search Volume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0877218"/>
                  </a:ext>
                </a:extLst>
              </a:tr>
              <a:tr h="10207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masters in accounting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6,600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3,490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8169044"/>
                  </a:ext>
                </a:extLst>
              </a:tr>
              <a:tr h="10207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masters degree in accounting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1,600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4018902"/>
                  </a:ext>
                </a:extLst>
              </a:tr>
              <a:tr h="10207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accounting masters programs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1,000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9419109"/>
                  </a:ext>
                </a:extLst>
              </a:tr>
              <a:tr h="10207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master of science in accounting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590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6983694"/>
                  </a:ext>
                </a:extLst>
              </a:tr>
              <a:tr h="10207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macc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degree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9252056"/>
                  </a:ext>
                </a:extLst>
              </a:tr>
              <a:tr h="10207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ms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in accounting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7301342"/>
                  </a:ext>
                </a:extLst>
              </a:tr>
              <a:tr h="10207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accounting graduate programs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3064029"/>
                  </a:ext>
                </a:extLst>
              </a:tr>
              <a:tr h="10207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 accounting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2399961"/>
                  </a:ext>
                </a:extLst>
              </a:tr>
              <a:tr h="10207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master of science in accountancy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4094110"/>
                  </a:ext>
                </a:extLst>
              </a:tr>
              <a:tr h="10207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graduate degree in accounting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6791095"/>
                  </a:ext>
                </a:extLst>
              </a:tr>
              <a:tr h="10207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macc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programs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0920174"/>
                  </a:ext>
                </a:extLst>
              </a:tr>
              <a:tr h="10207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accounting ma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3448227"/>
                  </a:ext>
                </a:extLst>
              </a:tr>
              <a:tr h="10207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masters degree accounting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920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4815734"/>
                  </a:ext>
                </a:extLst>
              </a:tr>
              <a:tr h="10207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 accountancy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4790360"/>
                  </a:ext>
                </a:extLst>
              </a:tr>
              <a:tr h="10207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masters degree accountancy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4981802"/>
                  </a:ext>
                </a:extLst>
              </a:tr>
              <a:tr h="10207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accounting graduate degree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0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0723274"/>
                  </a:ext>
                </a:extLst>
              </a:tr>
              <a:tr h="10207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macc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*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- 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2836479"/>
                  </a:ext>
                </a:extLst>
              </a:tr>
              <a:tr h="1020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11,730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5,420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30499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7113685" y="4911288"/>
            <a:ext cx="130837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dirty="0">
                <a:solidFill>
                  <a:prstClr val="black"/>
                </a:solidFill>
              </a:rPr>
              <a:t>“masters in accounting”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D071FB7-B27D-4086-AA35-81295EFB113B}"/>
              </a:ext>
            </a:extLst>
          </p:cNvPr>
          <p:cNvSpPr/>
          <p:nvPr/>
        </p:nvSpPr>
        <p:spPr>
          <a:xfrm>
            <a:off x="1745039" y="6307793"/>
            <a:ext cx="5062604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/>
              <a:t>* Average monthly searches for “</a:t>
            </a:r>
            <a:r>
              <a:rPr lang="en-US" sz="800" dirty="0" err="1"/>
              <a:t>macc</a:t>
            </a:r>
            <a:r>
              <a:rPr lang="en-US" sz="800" dirty="0"/>
              <a:t>” are not included in the chart due to alternative meanings for the search term</a:t>
            </a:r>
          </a:p>
        </p:txBody>
      </p:sp>
    </p:spTree>
    <p:extLst>
      <p:ext uri="{BB962C8B-B14F-4D97-AF65-F5344CB8AC3E}">
        <p14:creationId xmlns:p14="http://schemas.microsoft.com/office/powerpoint/2010/main" val="3293726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8A1A3-1BA8-4FEE-B8DF-52EDAC252C48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9623"/>
          </a:xfrm>
        </p:spPr>
        <p:txBody>
          <a:bodyPr>
            <a:normAutofit/>
          </a:bodyPr>
          <a:lstStyle/>
          <a:p>
            <a:r>
              <a:rPr lang="en-US" sz="2800" dirty="0"/>
              <a:t>Accounting – Average Monthly Searches – Regional*</a:t>
            </a:r>
          </a:p>
        </p:txBody>
      </p:sp>
      <p:sp>
        <p:nvSpPr>
          <p:cNvPr id="4" name="Rectangle 3"/>
          <p:cNvSpPr/>
          <p:nvPr/>
        </p:nvSpPr>
        <p:spPr>
          <a:xfrm>
            <a:off x="2152650" y="1224748"/>
            <a:ext cx="798195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600"/>
              </a:spcAft>
              <a:buClr>
                <a:srgbClr val="46B2D8"/>
              </a:buClr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prstClr val="black">
                    <a:lumMod val="65000"/>
                    <a:lumOff val="35000"/>
                  </a:prstClr>
                </a:solidFill>
                <a:cs typeface="Helvetica Neue"/>
              </a:rPr>
              <a:t>Average Monthly Searches: </a:t>
            </a:r>
            <a:r>
              <a:rPr lang="en-US" dirty="0">
                <a:solidFill>
                  <a:prstClr val="black">
                    <a:lumMod val="65000"/>
                    <a:lumOff val="35000"/>
                  </a:prstClr>
                </a:solidFill>
                <a:cs typeface="Helvetica Neue"/>
              </a:rPr>
              <a:t>Very high number of searches with a very high number of online degree seekers</a:t>
            </a:r>
          </a:p>
          <a:p>
            <a:pPr marL="342900" indent="-342900">
              <a:spcAft>
                <a:spcPts val="600"/>
              </a:spcAft>
              <a:buClr>
                <a:srgbClr val="46B2D8"/>
              </a:buClr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srgbClr val="595959"/>
                </a:solidFill>
                <a:cs typeface="Helvetica Neue"/>
              </a:rPr>
              <a:t>Above average ratio of 49% “online” degree seekers compared to 14.5% average “online masters program” searches</a:t>
            </a:r>
          </a:p>
          <a:p>
            <a:pPr>
              <a:spcAft>
                <a:spcPts val="600"/>
              </a:spcAft>
              <a:buClr>
                <a:srgbClr val="46B2D8"/>
              </a:buClr>
            </a:pPr>
            <a:endParaRPr lang="en-US" sz="1600" b="1" dirty="0">
              <a:solidFill>
                <a:prstClr val="black">
                  <a:lumMod val="65000"/>
                  <a:lumOff val="35000"/>
                </a:prstClr>
              </a:solidFill>
              <a:cs typeface="Helvetica Neue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3434953" y="2451331"/>
          <a:ext cx="4980135" cy="2630805"/>
        </p:xfrm>
        <a:graphic>
          <a:graphicData uri="http://schemas.openxmlformats.org/drawingml/2006/table">
            <a:tbl>
              <a:tblPr/>
              <a:tblGrid>
                <a:gridCol w="2613993">
                  <a:extLst>
                    <a:ext uri="{9D8B030D-6E8A-4147-A177-3AD203B41FA5}">
                      <a16:colId xmlns:a16="http://schemas.microsoft.com/office/drawing/2014/main" val="1975844901"/>
                    </a:ext>
                  </a:extLst>
                </a:gridCol>
                <a:gridCol w="1208262">
                  <a:extLst>
                    <a:ext uri="{9D8B030D-6E8A-4147-A177-3AD203B41FA5}">
                      <a16:colId xmlns:a16="http://schemas.microsoft.com/office/drawing/2014/main" val="466595251"/>
                    </a:ext>
                  </a:extLst>
                </a:gridCol>
                <a:gridCol w="1157880">
                  <a:extLst>
                    <a:ext uri="{9D8B030D-6E8A-4147-A177-3AD203B41FA5}">
                      <a16:colId xmlns:a16="http://schemas.microsoft.com/office/drawing/2014/main" val="3253781376"/>
                    </a:ext>
                  </a:extLst>
                </a:gridCol>
              </a:tblGrid>
              <a:tr h="2608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General Key Term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Avg. Monthly </a:t>
                      </a:r>
                    </a:p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Searches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"Online" Qualified Search Volume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0877218"/>
                  </a:ext>
                </a:extLst>
              </a:tr>
              <a:tr h="13478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masters in accounting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1,000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8169044"/>
                  </a:ext>
                </a:extLst>
              </a:tr>
              <a:tr h="13478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masters degree in accounting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4018902"/>
                  </a:ext>
                </a:extLst>
              </a:tr>
              <a:tr h="13478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ms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in accounting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9419109"/>
                  </a:ext>
                </a:extLst>
              </a:tr>
              <a:tr h="13478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accounting masters programs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6983694"/>
                  </a:ext>
                </a:extLst>
              </a:tr>
              <a:tr h="13478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master of science in accounting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9252056"/>
                  </a:ext>
                </a:extLst>
              </a:tr>
              <a:tr h="13478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macc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degree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7301342"/>
                  </a:ext>
                </a:extLst>
              </a:tr>
              <a:tr h="13478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accounting graduate programs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3064029"/>
                  </a:ext>
                </a:extLst>
              </a:tr>
              <a:tr h="13478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accountant ma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2399961"/>
                  </a:ext>
                </a:extLst>
              </a:tr>
              <a:tr h="13478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master of science in accountancy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4094110"/>
                  </a:ext>
                </a:extLst>
              </a:tr>
              <a:tr h="13478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 accounting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6791095"/>
                  </a:ext>
                </a:extLst>
              </a:tr>
              <a:tr h="13478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macc programs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0920174"/>
                  </a:ext>
                </a:extLst>
              </a:tr>
              <a:tr h="13478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masters degree accounting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3448227"/>
                  </a:ext>
                </a:extLst>
              </a:tr>
              <a:tr h="13478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graduate degree in accounting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4815734"/>
                  </a:ext>
                </a:extLst>
              </a:tr>
              <a:tr h="13478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 accountancy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4790360"/>
                  </a:ext>
                </a:extLst>
              </a:tr>
              <a:tr h="13478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masters degree accountancy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4981802"/>
                  </a:ext>
                </a:extLst>
              </a:tr>
              <a:tr h="1347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1,840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910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30499"/>
                  </a:ext>
                </a:extLst>
              </a:tr>
            </a:tbl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2D071FB7-B27D-4086-AA35-81295EFB113B}"/>
              </a:ext>
            </a:extLst>
          </p:cNvPr>
          <p:cNvSpPr/>
          <p:nvPr/>
        </p:nvSpPr>
        <p:spPr>
          <a:xfrm>
            <a:off x="1778890" y="6308717"/>
            <a:ext cx="331212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/>
              <a:t>*</a:t>
            </a:r>
            <a:r>
              <a:rPr lang="en-US" sz="800" i="1" dirty="0"/>
              <a:t>Regional Defined as New York, New Jersey, Connecticut, and Pennsylvania</a:t>
            </a:r>
          </a:p>
        </p:txBody>
      </p:sp>
    </p:spTree>
    <p:extLst>
      <p:ext uri="{BB962C8B-B14F-4D97-AF65-F5344CB8AC3E}">
        <p14:creationId xmlns:p14="http://schemas.microsoft.com/office/powerpoint/2010/main" val="2495536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2611" y="1986107"/>
            <a:ext cx="11003945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Georgia"/>
              </a:rPr>
              <a:t>Pace Online Overview</a:t>
            </a:r>
            <a:endParaRPr lang="en-US" sz="4000" dirty="0">
              <a:latin typeface="Georgi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764CC-6D40-394E-B6C3-AB135F99BE4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1059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Georgia"/>
              </a:rPr>
              <a:t>Pace Online – Moving to a Service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740288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 dirty="0">
                <a:latin typeface="Georgia"/>
              </a:rPr>
              <a:t>Pace Online will support all online efforts across all levels, programs, and campuses at Pace University</a:t>
            </a:r>
          </a:p>
          <a:p>
            <a:pPr lvl="1"/>
            <a:r>
              <a:rPr lang="en-US" dirty="0">
                <a:latin typeface="Georgia"/>
              </a:rPr>
              <a:t>Administrative support and funding for market research, marketing, recruiting, admissions, orientations, student services, faculty training and development, and course development available to units</a:t>
            </a:r>
          </a:p>
          <a:p>
            <a:r>
              <a:rPr lang="en-US" dirty="0">
                <a:latin typeface="Georgia"/>
              </a:rPr>
              <a:t>Pace Online funded like other support units at the university</a:t>
            </a:r>
          </a:p>
          <a:p>
            <a:r>
              <a:rPr lang="en-US" dirty="0">
                <a:latin typeface="Georgia"/>
              </a:rPr>
              <a:t>Budget implications</a:t>
            </a:r>
          </a:p>
          <a:p>
            <a:pPr lvl="1"/>
            <a:r>
              <a:rPr lang="en-US" dirty="0">
                <a:latin typeface="Georgia"/>
              </a:rPr>
              <a:t>Colleges will directly receive all online program tuition and fees</a:t>
            </a:r>
          </a:p>
          <a:p>
            <a:pPr lvl="1"/>
            <a:r>
              <a:rPr lang="en-US" dirty="0">
                <a:latin typeface="Georgia"/>
              </a:rPr>
              <a:t>Colleges will be responsible for faculty staffing and pay for online sections</a:t>
            </a:r>
          </a:p>
          <a:p>
            <a:pPr lvl="1"/>
            <a:r>
              <a:rPr lang="en-US" dirty="0">
                <a:latin typeface="Georgia"/>
              </a:rPr>
              <a:t>Pace Online </a:t>
            </a:r>
            <a:r>
              <a:rPr lang="en-US" dirty="0" smtClean="0">
                <a:latin typeface="Georgia"/>
              </a:rPr>
              <a:t>can support or cover other expenses related to online programs</a:t>
            </a:r>
            <a:endParaRPr lang="en-US" dirty="0">
              <a:latin typeface="Georgia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764CC-6D40-394E-B6C3-AB135F99BE4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5492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eorgia"/>
              </a:rPr>
              <a:t>Pace Online – </a:t>
            </a:r>
            <a:r>
              <a:rPr lang="en-US" dirty="0" smtClean="0">
                <a:latin typeface="Georgia"/>
              </a:rPr>
              <a:t>Services Offered</a:t>
            </a:r>
            <a:endParaRPr lang="en-US" dirty="0">
              <a:latin typeface="Georg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51552"/>
            <a:ext cx="10515600" cy="3918469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en-US" dirty="0" smtClean="0">
                <a:latin typeface="Georgia"/>
              </a:rPr>
              <a:t>Market research</a:t>
            </a:r>
          </a:p>
          <a:p>
            <a:r>
              <a:rPr lang="en-US" dirty="0">
                <a:latin typeface="Georgia"/>
              </a:rPr>
              <a:t>Consultation </a:t>
            </a:r>
            <a:r>
              <a:rPr lang="en-US" dirty="0" smtClean="0">
                <a:latin typeface="Georgia"/>
              </a:rPr>
              <a:t>on preparation for online launches</a:t>
            </a:r>
          </a:p>
          <a:p>
            <a:r>
              <a:rPr lang="en-US" dirty="0" smtClean="0">
                <a:latin typeface="Georgia"/>
              </a:rPr>
              <a:t>Assistance with internal and external approvals and authorizations</a:t>
            </a:r>
          </a:p>
          <a:p>
            <a:r>
              <a:rPr lang="en-US" dirty="0" smtClean="0">
                <a:latin typeface="Georgia"/>
              </a:rPr>
              <a:t>Marketing and recruiting</a:t>
            </a:r>
          </a:p>
          <a:p>
            <a:pPr lvl="1"/>
            <a:r>
              <a:rPr lang="en-US" dirty="0" smtClean="0">
                <a:latin typeface="Georgia"/>
              </a:rPr>
              <a:t>Through our All Campus partnership and through internal resources</a:t>
            </a:r>
          </a:p>
          <a:p>
            <a:r>
              <a:rPr lang="en-US" dirty="0" smtClean="0">
                <a:latin typeface="Georgia"/>
              </a:rPr>
              <a:t>Advising and student support</a:t>
            </a:r>
          </a:p>
          <a:p>
            <a:r>
              <a:rPr lang="en-US" dirty="0" smtClean="0">
                <a:latin typeface="Georgia"/>
              </a:rPr>
              <a:t>Faculty training and online course design support</a:t>
            </a:r>
          </a:p>
          <a:p>
            <a:pPr lvl="1"/>
            <a:r>
              <a:rPr lang="en-US" dirty="0" smtClean="0">
                <a:latin typeface="Georgia"/>
              </a:rPr>
              <a:t>Including instructional design, digital media production, and orientations</a:t>
            </a:r>
            <a:endParaRPr lang="en-US" dirty="0">
              <a:latin typeface="Georgi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764CC-6D40-394E-B6C3-AB135F99BE4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893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Georgia"/>
              </a:rPr>
              <a:t>Pace Online – Suggested Coding Changes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1244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smtClean="0">
                <a:latin typeface="Georgia"/>
              </a:rPr>
              <a:t>Working with registrar, admissions, OPAIR, and finance to establish a new coding system for online programs, students, sections, and faculty</a:t>
            </a:r>
          </a:p>
          <a:p>
            <a:r>
              <a:rPr lang="en-US" dirty="0" smtClean="0">
                <a:latin typeface="Georgia"/>
              </a:rPr>
              <a:t>NC SARA OOS placement tracking</a:t>
            </a:r>
          </a:p>
          <a:p>
            <a:pPr lvl="1"/>
            <a:r>
              <a:rPr lang="en-US" dirty="0" smtClean="0">
                <a:latin typeface="Georgia"/>
              </a:rPr>
              <a:t>NC SARA allows for online reciprocity in 49 states</a:t>
            </a:r>
          </a:p>
          <a:p>
            <a:pPr lvl="1"/>
            <a:r>
              <a:rPr lang="en-US" dirty="0" smtClean="0">
                <a:latin typeface="Georgia"/>
              </a:rPr>
              <a:t>They are now requiring us to track and report all  out of state placements, even for non-online programs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764CC-6D40-394E-B6C3-AB135F99BE4A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1010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>
                <a:latin typeface="Georgia"/>
              </a:rPr>
              <a:t>Pace Online Programmatic Initiatives</a:t>
            </a:r>
            <a:endParaRPr lang="en-US" dirty="0">
              <a:latin typeface="Georg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05116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r>
              <a:rPr lang="en-US" dirty="0" smtClean="0">
                <a:latin typeface="Georgia"/>
              </a:rPr>
              <a:t>20-21 Academic Year</a:t>
            </a:r>
          </a:p>
          <a:p>
            <a:pPr lvl="1"/>
            <a:r>
              <a:rPr lang="en-US" dirty="0" smtClean="0">
                <a:latin typeface="Georgia"/>
              </a:rPr>
              <a:t>Programs launching or re-launching</a:t>
            </a:r>
          </a:p>
          <a:p>
            <a:pPr lvl="2"/>
            <a:r>
              <a:rPr lang="en-US" dirty="0" smtClean="0">
                <a:latin typeface="Georgia"/>
              </a:rPr>
              <a:t>Online </a:t>
            </a:r>
            <a:r>
              <a:rPr lang="en-US" dirty="0">
                <a:latin typeface="Georgia"/>
              </a:rPr>
              <a:t>MBA</a:t>
            </a:r>
          </a:p>
          <a:p>
            <a:pPr lvl="2"/>
            <a:r>
              <a:rPr lang="en-US" dirty="0">
                <a:latin typeface="Georgia"/>
              </a:rPr>
              <a:t>MA Higher Education Administration</a:t>
            </a:r>
          </a:p>
          <a:p>
            <a:pPr lvl="2"/>
            <a:r>
              <a:rPr lang="en-US" dirty="0">
                <a:latin typeface="Georgia"/>
              </a:rPr>
              <a:t>MS Ed/Advanced Certificate Literacy</a:t>
            </a:r>
          </a:p>
          <a:p>
            <a:pPr lvl="2"/>
            <a:r>
              <a:rPr lang="en-US" dirty="0" err="1" smtClean="0">
                <a:latin typeface="Georgia"/>
              </a:rPr>
              <a:t>iPace</a:t>
            </a:r>
            <a:r>
              <a:rPr lang="en-US" dirty="0" smtClean="0">
                <a:latin typeface="Georgia"/>
              </a:rPr>
              <a:t> name phase out and adult undergraduate programs launches</a:t>
            </a:r>
            <a:endParaRPr lang="en-US" dirty="0">
              <a:latin typeface="Georgia"/>
            </a:endParaRPr>
          </a:p>
          <a:p>
            <a:r>
              <a:rPr lang="en-US" dirty="0" smtClean="0">
                <a:latin typeface="Georgia"/>
              </a:rPr>
              <a:t>21-22 Academic Year</a:t>
            </a:r>
            <a:endParaRPr lang="en-US" dirty="0">
              <a:latin typeface="Georgia"/>
            </a:endParaRPr>
          </a:p>
          <a:p>
            <a:pPr lvl="1"/>
            <a:r>
              <a:rPr lang="en-US" dirty="0" smtClean="0">
                <a:latin typeface="Georgia"/>
              </a:rPr>
              <a:t>Programs planned for launch</a:t>
            </a:r>
            <a:endParaRPr lang="en-US" dirty="0">
              <a:latin typeface="Georgia"/>
            </a:endParaRPr>
          </a:p>
          <a:p>
            <a:pPr lvl="2"/>
            <a:r>
              <a:rPr lang="en-US" dirty="0">
                <a:latin typeface="Georgia"/>
              </a:rPr>
              <a:t>MS Accounting</a:t>
            </a:r>
          </a:p>
          <a:p>
            <a:pPr lvl="2"/>
            <a:r>
              <a:rPr lang="en-US" dirty="0">
                <a:latin typeface="Georgia"/>
              </a:rPr>
              <a:t>Online Masters in Data Science</a:t>
            </a:r>
          </a:p>
          <a:p>
            <a:pPr lvl="2"/>
            <a:r>
              <a:rPr lang="en-US" dirty="0">
                <a:latin typeface="Georgia"/>
              </a:rPr>
              <a:t>Online Masters in </a:t>
            </a:r>
            <a:r>
              <a:rPr lang="en-US" dirty="0" smtClean="0">
                <a:latin typeface="Georgia"/>
              </a:rPr>
              <a:t>Cybersecurity</a:t>
            </a:r>
          </a:p>
          <a:p>
            <a:pPr lvl="2"/>
            <a:r>
              <a:rPr lang="en-US" dirty="0" smtClean="0">
                <a:latin typeface="Georgia"/>
              </a:rPr>
              <a:t>Several others in discussion</a:t>
            </a:r>
          </a:p>
          <a:p>
            <a:r>
              <a:rPr lang="en-US" dirty="0" smtClean="0">
                <a:latin typeface="Georgia"/>
              </a:rPr>
              <a:t>Moving Forward: Likely 4-6 online </a:t>
            </a:r>
            <a:r>
              <a:rPr lang="en-US" smtClean="0">
                <a:latin typeface="Georgia"/>
              </a:rPr>
              <a:t>program launches </a:t>
            </a:r>
            <a:r>
              <a:rPr lang="en-US" dirty="0" smtClean="0">
                <a:latin typeface="Georgia"/>
              </a:rPr>
              <a:t>each year </a:t>
            </a:r>
            <a:r>
              <a:rPr lang="en-US" smtClean="0">
                <a:latin typeface="Georgia"/>
              </a:rPr>
              <a:t>for next few years</a:t>
            </a:r>
            <a:endParaRPr lang="en-US" dirty="0">
              <a:latin typeface="Georgia"/>
            </a:endParaRP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764CC-6D40-394E-B6C3-AB135F99BE4A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774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2611" y="1986107"/>
            <a:ext cx="11003945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latin typeface="Georgia"/>
              </a:rPr>
              <a:t>Online Higher </a:t>
            </a:r>
            <a:r>
              <a:rPr lang="en-US" sz="4000" dirty="0" smtClean="0">
                <a:latin typeface="Georgia"/>
              </a:rPr>
              <a:t>Education: </a:t>
            </a:r>
            <a:br>
              <a:rPr lang="en-US" sz="4000" dirty="0" smtClean="0">
                <a:latin typeface="Georgia"/>
              </a:rPr>
            </a:br>
            <a:r>
              <a:rPr lang="en-US" sz="4000" dirty="0" smtClean="0">
                <a:latin typeface="Georgia"/>
              </a:rPr>
              <a:t>National and Pace Trends</a:t>
            </a:r>
            <a:endParaRPr lang="en-US" sz="4000" dirty="0">
              <a:latin typeface="Georgi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764CC-6D40-394E-B6C3-AB135F99BE4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772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855" y="365125"/>
            <a:ext cx="11003945" cy="1325563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Georgia"/>
              </a:rPr>
              <a:t>Online Higher Education: Current Trends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764CC-6D40-394E-B6C3-AB135F99BE4A}" type="slidenum">
              <a:rPr lang="en-US" smtClean="0"/>
              <a:t>3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646328" cy="4351338"/>
          </a:xfrm>
        </p:spPr>
        <p:txBody>
          <a:bodyPr/>
          <a:lstStyle/>
          <a:p>
            <a:r>
              <a:rPr lang="en-US" dirty="0">
                <a:hlinkClick r:id="rId2"/>
              </a:rPr>
              <a:t>In </a:t>
            </a:r>
            <a:r>
              <a:rPr lang="en-US" dirty="0" smtClean="0">
                <a:hlinkClick r:id="rId2"/>
              </a:rPr>
              <a:t>2017</a:t>
            </a:r>
            <a:r>
              <a:rPr lang="en-US" dirty="0" smtClean="0"/>
              <a:t>*, 29% </a:t>
            </a:r>
            <a:r>
              <a:rPr lang="en-US" dirty="0"/>
              <a:t>of all graduate students were in fully online degree programs.  </a:t>
            </a:r>
            <a:r>
              <a:rPr lang="en-US" dirty="0" smtClean="0"/>
              <a:t>38% </a:t>
            </a:r>
            <a:r>
              <a:rPr lang="en-US" dirty="0"/>
              <a:t>of all graduate students had taken at least one online course</a:t>
            </a:r>
            <a:r>
              <a:rPr lang="en-US" dirty="0" smtClean="0"/>
              <a:t>.  13% of all undergraduate students in fully online programs. </a:t>
            </a:r>
            <a:endParaRPr lang="en-US" dirty="0"/>
          </a:p>
          <a:p>
            <a:r>
              <a:rPr lang="en-US" dirty="0"/>
              <a:t>The majority </a:t>
            </a:r>
            <a:r>
              <a:rPr lang="en-US" dirty="0" smtClean="0"/>
              <a:t>(57%)of </a:t>
            </a:r>
            <a:r>
              <a:rPr lang="en-US" dirty="0"/>
              <a:t>all online students enroll in their home state</a:t>
            </a:r>
          </a:p>
          <a:p>
            <a:r>
              <a:rPr lang="en-US" dirty="0" smtClean="0">
                <a:hlinkClick r:id="rId3"/>
              </a:rPr>
              <a:t>2012-2016</a:t>
            </a:r>
            <a:r>
              <a:rPr lang="en-US" dirty="0" smtClean="0"/>
              <a:t>**</a:t>
            </a:r>
            <a:endParaRPr lang="en-US" dirty="0"/>
          </a:p>
          <a:p>
            <a:pPr lvl="1"/>
            <a:r>
              <a:rPr lang="en-US" dirty="0"/>
              <a:t>Total higher education enrollment has declined by 3.8% </a:t>
            </a:r>
          </a:p>
          <a:p>
            <a:pPr lvl="1"/>
            <a:r>
              <a:rPr lang="en-US" dirty="0"/>
              <a:t>The number of students not taking any online classes declined 11.2% </a:t>
            </a:r>
          </a:p>
          <a:p>
            <a:pPr lvl="1"/>
            <a:r>
              <a:rPr lang="en-US" dirty="0"/>
              <a:t>Online higher education enrollment increased by 17.2</a:t>
            </a:r>
            <a:r>
              <a:rPr lang="en-US" dirty="0" smtClean="0"/>
              <a:t>%</a:t>
            </a:r>
          </a:p>
          <a:p>
            <a:pPr marL="457200" lvl="1" indent="0">
              <a:buNone/>
            </a:pPr>
            <a:r>
              <a:rPr lang="en-US" sz="1200" i="1" dirty="0" smtClean="0"/>
              <a:t>Sources: *NCES, **Babson Research Group</a:t>
            </a:r>
          </a:p>
        </p:txBody>
      </p:sp>
    </p:spTree>
    <p:extLst>
      <p:ext uri="{BB962C8B-B14F-4D97-AF65-F5344CB8AC3E}">
        <p14:creationId xmlns:p14="http://schemas.microsoft.com/office/powerpoint/2010/main" val="4228090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eorgia"/>
              </a:rPr>
              <a:t>Pace Total </a:t>
            </a:r>
            <a:r>
              <a:rPr lang="en-US" dirty="0">
                <a:latin typeface="Georgia"/>
              </a:rPr>
              <a:t>Online Sections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349854" y="1415294"/>
          <a:ext cx="11003946" cy="32489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3991">
                  <a:extLst>
                    <a:ext uri="{9D8B030D-6E8A-4147-A177-3AD203B41FA5}">
                      <a16:colId xmlns:a16="http://schemas.microsoft.com/office/drawing/2014/main" val="3254411411"/>
                    </a:ext>
                  </a:extLst>
                </a:gridCol>
                <a:gridCol w="1833991">
                  <a:extLst>
                    <a:ext uri="{9D8B030D-6E8A-4147-A177-3AD203B41FA5}">
                      <a16:colId xmlns:a16="http://schemas.microsoft.com/office/drawing/2014/main" val="2240388748"/>
                    </a:ext>
                  </a:extLst>
                </a:gridCol>
                <a:gridCol w="1833991">
                  <a:extLst>
                    <a:ext uri="{9D8B030D-6E8A-4147-A177-3AD203B41FA5}">
                      <a16:colId xmlns:a16="http://schemas.microsoft.com/office/drawing/2014/main" val="4168346913"/>
                    </a:ext>
                  </a:extLst>
                </a:gridCol>
                <a:gridCol w="1833991">
                  <a:extLst>
                    <a:ext uri="{9D8B030D-6E8A-4147-A177-3AD203B41FA5}">
                      <a16:colId xmlns:a16="http://schemas.microsoft.com/office/drawing/2014/main" val="2503929323"/>
                    </a:ext>
                  </a:extLst>
                </a:gridCol>
                <a:gridCol w="1833991">
                  <a:extLst>
                    <a:ext uri="{9D8B030D-6E8A-4147-A177-3AD203B41FA5}">
                      <a16:colId xmlns:a16="http://schemas.microsoft.com/office/drawing/2014/main" val="2156326136"/>
                    </a:ext>
                  </a:extLst>
                </a:gridCol>
                <a:gridCol w="1833991">
                  <a:extLst>
                    <a:ext uri="{9D8B030D-6E8A-4147-A177-3AD203B41FA5}">
                      <a16:colId xmlns:a16="http://schemas.microsoft.com/office/drawing/2014/main" val="9278596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Georgia" panose="02040502050405020303" pitchFamily="18" charset="0"/>
                        </a:rPr>
                        <a:t>Term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Georgia" panose="02040502050405020303" pitchFamily="18" charset="0"/>
                        </a:rPr>
                        <a:t>Level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Georgia" panose="02040502050405020303" pitchFamily="18" charset="0"/>
                        </a:rPr>
                        <a:t>Sections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Georgia" panose="02040502050405020303" pitchFamily="18" charset="0"/>
                        </a:rPr>
                        <a:t>Enrollment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Georgia" panose="02040502050405020303" pitchFamily="18" charset="0"/>
                        </a:rPr>
                        <a:t>Ave. Section Size</a:t>
                      </a:r>
                      <a:endParaRPr lang="en-US" sz="1400" i="1" dirty="0"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>
                          <a:latin typeface="Georgia" panose="02040502050405020303" pitchFamily="18" charset="0"/>
                        </a:rPr>
                        <a:t>Section Cr. Hrs.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4369672"/>
                  </a:ext>
                </a:extLst>
              </a:tr>
              <a:tr h="2440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Fall 2015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Undergraduate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3,268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16.6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9,992.0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61337065"/>
                  </a:ext>
                </a:extLst>
              </a:tr>
              <a:tr h="1845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Fall 2015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Graduate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1,398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15.5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4,122.0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78025094"/>
                  </a:ext>
                </a:extLst>
              </a:tr>
              <a:tr h="1761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Fall 2015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Totals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287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4,666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16.3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14,114.0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14238565"/>
                  </a:ext>
                </a:extLst>
              </a:tr>
              <a:tr h="2087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Fall 2016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Undergraduate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208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3,446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16.6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10,598.0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80314205"/>
                  </a:ext>
                </a:extLst>
              </a:tr>
              <a:tr h="1929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Fall 2016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Graduate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1,557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16.1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4,564.5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94216746"/>
                  </a:ext>
                </a:extLst>
              </a:tr>
              <a:tr h="1677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Fall 2016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Totals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305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5,003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16.4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15,162.5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90712940"/>
                  </a:ext>
                </a:extLst>
              </a:tr>
              <a:tr h="1919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Fall 2017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Undergraduate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235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3,885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16.5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11,721.0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35605804"/>
                  </a:ext>
                </a:extLst>
              </a:tr>
              <a:tr h="1761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Fall 2017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Graduate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1,657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15.1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4,620.5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70015436"/>
                  </a:ext>
                </a:extLst>
              </a:tr>
              <a:tr h="2255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Fall 2017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Totals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345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5,542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16.1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16,341.5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41866709"/>
                  </a:ext>
                </a:extLst>
              </a:tr>
              <a:tr h="1845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Fall 2018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Undergraduate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259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4,295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16.6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12,922.0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26800687"/>
                  </a:ext>
                </a:extLst>
              </a:tr>
              <a:tr h="1761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Fall 2018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Graduate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2,411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18.8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6,459.0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66112136"/>
                  </a:ext>
                </a:extLst>
              </a:tr>
              <a:tr h="1919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Fall 2018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Totals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387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6,706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17.3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19,381.0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80844421"/>
                  </a:ext>
                </a:extLst>
              </a:tr>
              <a:tr h="1761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Fall 2019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Undergraduate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261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4,636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17.8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13,874.0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39086677"/>
                  </a:ext>
                </a:extLst>
              </a:tr>
              <a:tr h="1722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Fall 2019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Graduate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2,692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16.3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6,940.0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58052669"/>
                  </a:ext>
                </a:extLst>
              </a:tr>
              <a:tr h="1909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Fall 2019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Totals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426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7,328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17.2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20,814.0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23542864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764CC-6D40-394E-B6C3-AB135F99BE4A}" type="slidenum">
              <a:rPr lang="en-US" smtClean="0"/>
              <a:t>4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36895" y="5016617"/>
            <a:ext cx="81540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Georgia" panose="02040502050405020303" pitchFamily="18" charset="0"/>
              </a:rPr>
              <a:t>Notes: Sections up 67%, Enrollment up 64%, Credit hours up 68% in five years </a:t>
            </a:r>
          </a:p>
        </p:txBody>
      </p:sp>
    </p:spTree>
    <p:extLst>
      <p:ext uri="{BB962C8B-B14F-4D97-AF65-F5344CB8AC3E}">
        <p14:creationId xmlns:p14="http://schemas.microsoft.com/office/powerpoint/2010/main" val="2291912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Georgia"/>
              </a:rPr>
              <a:t>Pace Online – Enrollment Update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349855" y="1507573"/>
          <a:ext cx="11003945" cy="312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0789">
                  <a:extLst>
                    <a:ext uri="{9D8B030D-6E8A-4147-A177-3AD203B41FA5}">
                      <a16:colId xmlns:a16="http://schemas.microsoft.com/office/drawing/2014/main" val="3254411411"/>
                    </a:ext>
                  </a:extLst>
                </a:gridCol>
                <a:gridCol w="2200789">
                  <a:extLst>
                    <a:ext uri="{9D8B030D-6E8A-4147-A177-3AD203B41FA5}">
                      <a16:colId xmlns:a16="http://schemas.microsoft.com/office/drawing/2014/main" val="2240388748"/>
                    </a:ext>
                  </a:extLst>
                </a:gridCol>
                <a:gridCol w="2200789">
                  <a:extLst>
                    <a:ext uri="{9D8B030D-6E8A-4147-A177-3AD203B41FA5}">
                      <a16:colId xmlns:a16="http://schemas.microsoft.com/office/drawing/2014/main" val="4168346913"/>
                    </a:ext>
                  </a:extLst>
                </a:gridCol>
                <a:gridCol w="2200789">
                  <a:extLst>
                    <a:ext uri="{9D8B030D-6E8A-4147-A177-3AD203B41FA5}">
                      <a16:colId xmlns:a16="http://schemas.microsoft.com/office/drawing/2014/main" val="2503929323"/>
                    </a:ext>
                  </a:extLst>
                </a:gridCol>
                <a:gridCol w="2200789">
                  <a:extLst>
                    <a:ext uri="{9D8B030D-6E8A-4147-A177-3AD203B41FA5}">
                      <a16:colId xmlns:a16="http://schemas.microsoft.com/office/drawing/2014/main" val="21563261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Georgia"/>
                        </a:rPr>
                        <a:t>Program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Georgia"/>
                        </a:rPr>
                        <a:t>Fall 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Georgia"/>
                        </a:rPr>
                        <a:t>Fall 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Georgia"/>
                        </a:rPr>
                        <a:t>Fall 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Georgia"/>
                        </a:rPr>
                        <a:t>Fall 2019</a:t>
                      </a:r>
                      <a:endParaRPr lang="en-US" sz="1400" i="1" dirty="0">
                        <a:latin typeface="Georgi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43696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Georgia"/>
                        </a:rPr>
                        <a:t>NACTEL Undergrad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Georgia"/>
                        </a:rPr>
                        <a:t>227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Georgia"/>
                        </a:rPr>
                        <a:t>156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Georgia"/>
                        </a:rPr>
                        <a:t>117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Georgia"/>
                        </a:rPr>
                        <a:t>91</a:t>
                      </a:r>
                      <a:endParaRPr lang="en-US" sz="1400" dirty="0">
                        <a:latin typeface="Georgi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13370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>
                          <a:latin typeface="Georgia"/>
                        </a:rPr>
                        <a:t>iPace</a:t>
                      </a:r>
                      <a:r>
                        <a:rPr lang="en-US" sz="1400" dirty="0">
                          <a:latin typeface="Georgia"/>
                        </a:rPr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Georgia"/>
                        </a:rPr>
                        <a:t>140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Georgia"/>
                        </a:rPr>
                        <a:t>122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Georgia"/>
                        </a:rPr>
                        <a:t>106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1" dirty="0">
                          <a:latin typeface="Georgia"/>
                        </a:rPr>
                        <a:t>(first All Campus semester)</a:t>
                      </a:r>
                      <a:endParaRPr lang="en-US" sz="1200" dirty="0">
                        <a:latin typeface="Georg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Georgia"/>
                        </a:rPr>
                        <a:t>99</a:t>
                      </a:r>
                      <a:endParaRPr lang="en-US" sz="1400" dirty="0">
                        <a:latin typeface="Georgi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80250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Georgia"/>
                        </a:rPr>
                        <a:t>MA Homeland Security*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Georgia"/>
                        </a:rP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Georgia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Georgia"/>
                        </a:rPr>
                        <a:t>10</a:t>
                      </a:r>
                    </a:p>
                    <a:p>
                      <a:pPr algn="ctr"/>
                      <a:r>
                        <a:rPr lang="en-US" sz="1200" i="1" dirty="0">
                          <a:latin typeface="Georgia"/>
                        </a:rPr>
                        <a:t>(first All Campus semester)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Georgia"/>
                        </a:rPr>
                        <a:t>24</a:t>
                      </a:r>
                      <a:endParaRPr lang="en-US" sz="1400" dirty="0">
                        <a:latin typeface="Georgi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99992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Georgia"/>
                        </a:rPr>
                        <a:t>MS Information</a:t>
                      </a:r>
                      <a:r>
                        <a:rPr lang="en-US" sz="1400" baseline="0" dirty="0">
                          <a:latin typeface="Georgia"/>
                        </a:rPr>
                        <a:t> Technology (NACTEL)</a:t>
                      </a:r>
                      <a:endParaRPr lang="en-US" sz="1400" dirty="0">
                        <a:latin typeface="Georg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Georgia"/>
                        </a:rPr>
                        <a:t>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Georgia"/>
                        </a:rPr>
                        <a:t>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Georgia"/>
                        </a:rPr>
                        <a:t>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Georgia"/>
                        </a:rPr>
                        <a:t>58</a:t>
                      </a:r>
                      <a:endParaRPr lang="en-US" sz="1400" dirty="0">
                        <a:latin typeface="Georgi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61121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Georgia"/>
                        </a:rPr>
                        <a:t>MS Information</a:t>
                      </a:r>
                      <a:r>
                        <a:rPr lang="en-US" sz="1400" baseline="0" dirty="0">
                          <a:latin typeface="Georgia"/>
                        </a:rPr>
                        <a:t> Technology*</a:t>
                      </a:r>
                      <a:endParaRPr lang="en-US" sz="1400" dirty="0">
                        <a:latin typeface="Georg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Georg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Georg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Georgia"/>
                        </a:rPr>
                        <a:t>16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1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Georgia"/>
                          <a:ea typeface="+mn-ea"/>
                          <a:cs typeface="+mn-cs"/>
                        </a:rPr>
                        <a:t>(first All Campus semester)</a:t>
                      </a:r>
                      <a:endParaRPr lang="en-US" sz="1200" dirty="0">
                        <a:latin typeface="Georg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Georgia"/>
                        </a:rPr>
                        <a:t>56</a:t>
                      </a:r>
                      <a:endParaRPr lang="en-US" sz="1400" dirty="0">
                        <a:latin typeface="Georgi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32853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Georgia"/>
                        </a:rPr>
                        <a:t>MA History (GLI)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Georg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Georg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Georgia"/>
                        </a:rPr>
                        <a:t>355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Georgia"/>
                        </a:rPr>
                        <a:t>423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1866690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764CC-6D40-394E-B6C3-AB135F99BE4A}" type="slidenum">
              <a:rPr lang="en-US" smtClean="0"/>
              <a:t>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49855" y="5079763"/>
            <a:ext cx="40013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>
                <a:latin typeface="Georgia"/>
              </a:rPr>
              <a:t>*All Campus affiliated program</a:t>
            </a:r>
          </a:p>
        </p:txBody>
      </p:sp>
    </p:spTree>
    <p:extLst>
      <p:ext uri="{BB962C8B-B14F-4D97-AF65-F5344CB8AC3E}">
        <p14:creationId xmlns:p14="http://schemas.microsoft.com/office/powerpoint/2010/main" val="6046654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eorgia"/>
              </a:rPr>
              <a:t>Total Pace Enrollment</a:t>
            </a:r>
            <a:r>
              <a:rPr lang="en-US" dirty="0">
                <a:latin typeface="Georgia"/>
              </a:rPr>
              <a:t>, Age 25+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349855" y="1507573"/>
          <a:ext cx="11003946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3991">
                  <a:extLst>
                    <a:ext uri="{9D8B030D-6E8A-4147-A177-3AD203B41FA5}">
                      <a16:colId xmlns:a16="http://schemas.microsoft.com/office/drawing/2014/main" val="3254411411"/>
                    </a:ext>
                  </a:extLst>
                </a:gridCol>
                <a:gridCol w="1833991">
                  <a:extLst>
                    <a:ext uri="{9D8B030D-6E8A-4147-A177-3AD203B41FA5}">
                      <a16:colId xmlns:a16="http://schemas.microsoft.com/office/drawing/2014/main" val="2240388748"/>
                    </a:ext>
                  </a:extLst>
                </a:gridCol>
                <a:gridCol w="1833991">
                  <a:extLst>
                    <a:ext uri="{9D8B030D-6E8A-4147-A177-3AD203B41FA5}">
                      <a16:colId xmlns:a16="http://schemas.microsoft.com/office/drawing/2014/main" val="4168346913"/>
                    </a:ext>
                  </a:extLst>
                </a:gridCol>
                <a:gridCol w="1833991">
                  <a:extLst>
                    <a:ext uri="{9D8B030D-6E8A-4147-A177-3AD203B41FA5}">
                      <a16:colId xmlns:a16="http://schemas.microsoft.com/office/drawing/2014/main" val="2503929323"/>
                    </a:ext>
                  </a:extLst>
                </a:gridCol>
                <a:gridCol w="1833991">
                  <a:extLst>
                    <a:ext uri="{9D8B030D-6E8A-4147-A177-3AD203B41FA5}">
                      <a16:colId xmlns:a16="http://schemas.microsoft.com/office/drawing/2014/main" val="2156326136"/>
                    </a:ext>
                  </a:extLst>
                </a:gridCol>
                <a:gridCol w="1833991">
                  <a:extLst>
                    <a:ext uri="{9D8B030D-6E8A-4147-A177-3AD203B41FA5}">
                      <a16:colId xmlns:a16="http://schemas.microsoft.com/office/drawing/2014/main" val="9278596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Georgia"/>
                        </a:rPr>
                        <a:t>Student Level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Georgia"/>
                        </a:rPr>
                        <a:t>Fall 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Georgia"/>
                        </a:rPr>
                        <a:t>Fall 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Georgia"/>
                        </a:rPr>
                        <a:t>Fall 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Georgia"/>
                        </a:rPr>
                        <a:t>Fall 2018</a:t>
                      </a:r>
                      <a:endParaRPr lang="en-US" sz="1400" i="1" dirty="0">
                        <a:latin typeface="Georg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>
                          <a:latin typeface="Georgia"/>
                        </a:rPr>
                        <a:t>Fall 2019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43696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Georgia"/>
                        </a:rPr>
                        <a:t>Undergraduate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Georgia"/>
                          <a:ea typeface="+mn-ea"/>
                          <a:cs typeface="+mn-cs"/>
                        </a:rPr>
                        <a:t>892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kern="1200">
                          <a:solidFill>
                            <a:schemeClr val="dk1"/>
                          </a:solidFill>
                          <a:latin typeface="Georgia"/>
                          <a:ea typeface="+mn-ea"/>
                          <a:cs typeface="+mn-cs"/>
                        </a:rPr>
                        <a:t>833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kern="1200">
                          <a:solidFill>
                            <a:schemeClr val="dk1"/>
                          </a:solidFill>
                          <a:latin typeface="Georgia"/>
                          <a:ea typeface="+mn-ea"/>
                          <a:cs typeface="+mn-cs"/>
                        </a:rPr>
                        <a:t>755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kern="1200">
                          <a:solidFill>
                            <a:schemeClr val="dk1"/>
                          </a:solidFill>
                          <a:latin typeface="Georgia"/>
                          <a:ea typeface="+mn-ea"/>
                          <a:cs typeface="+mn-cs"/>
                        </a:rPr>
                        <a:t>732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Georgia"/>
                          <a:ea typeface="+mn-ea"/>
                          <a:cs typeface="+mn-cs"/>
                        </a:rPr>
                        <a:t>626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613370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latin typeface="Georg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400" kern="1200" dirty="0">
                        <a:solidFill>
                          <a:schemeClr val="dk1"/>
                        </a:solidFill>
                        <a:latin typeface="Georgia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400" kern="1200">
                        <a:solidFill>
                          <a:schemeClr val="dk1"/>
                        </a:solidFill>
                        <a:latin typeface="Georgia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400" kern="1200">
                        <a:solidFill>
                          <a:schemeClr val="dk1"/>
                        </a:solidFill>
                        <a:latin typeface="Georgia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i="1" kern="1200" dirty="0">
                          <a:solidFill>
                            <a:schemeClr val="dk1"/>
                          </a:solidFill>
                          <a:latin typeface="Georgia"/>
                          <a:ea typeface="+mn-ea"/>
                          <a:cs typeface="+mn-cs"/>
                        </a:rPr>
                        <a:t>Fall 2019 Total</a:t>
                      </a:r>
                      <a:r>
                        <a:rPr lang="en-US" sz="1400" i="1" kern="1200" baseline="0" dirty="0">
                          <a:solidFill>
                            <a:schemeClr val="dk1"/>
                          </a:solidFill>
                          <a:latin typeface="Georgia"/>
                          <a:ea typeface="+mn-ea"/>
                          <a:cs typeface="+mn-cs"/>
                        </a:rPr>
                        <a:t> Pace</a:t>
                      </a:r>
                      <a:endParaRPr lang="en-US" sz="1400" i="1" kern="1200" dirty="0">
                        <a:solidFill>
                          <a:schemeClr val="dk1"/>
                        </a:solidFill>
                        <a:latin typeface="Georgia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i="1" kern="1200" dirty="0">
                          <a:solidFill>
                            <a:schemeClr val="dk1"/>
                          </a:solidFill>
                          <a:latin typeface="Georgia"/>
                          <a:ea typeface="+mn-ea"/>
                          <a:cs typeface="+mn-cs"/>
                        </a:rPr>
                        <a:t>8,745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947569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Georgia"/>
                        </a:rPr>
                        <a:t>Graduate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kern="1200">
                          <a:solidFill>
                            <a:schemeClr val="dk1"/>
                          </a:solidFill>
                          <a:latin typeface="Georgia"/>
                          <a:ea typeface="+mn-ea"/>
                          <a:cs typeface="+mn-cs"/>
                        </a:rPr>
                        <a:t>2,421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Georgia"/>
                          <a:ea typeface="+mn-ea"/>
                          <a:cs typeface="+mn-cs"/>
                        </a:rPr>
                        <a:t>2,526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Georgia"/>
                          <a:ea typeface="+mn-ea"/>
                          <a:cs typeface="+mn-cs"/>
                        </a:rPr>
                        <a:t>2,419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kern="1200">
                          <a:solidFill>
                            <a:schemeClr val="dk1"/>
                          </a:solidFill>
                          <a:latin typeface="Georgia"/>
                          <a:ea typeface="+mn-ea"/>
                          <a:cs typeface="+mn-cs"/>
                        </a:rPr>
                        <a:t>2,789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Georgia"/>
                          <a:ea typeface="+mn-ea"/>
                          <a:cs typeface="+mn-cs"/>
                        </a:rPr>
                        <a:t>2,940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780250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latin typeface="Georg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400" kern="1200">
                        <a:solidFill>
                          <a:schemeClr val="dk1"/>
                        </a:solidFill>
                        <a:latin typeface="Georgia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400" kern="1200" dirty="0">
                        <a:solidFill>
                          <a:schemeClr val="dk1"/>
                        </a:solidFill>
                        <a:latin typeface="Georgia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400" kern="1200" dirty="0">
                        <a:solidFill>
                          <a:schemeClr val="dk1"/>
                        </a:solidFill>
                        <a:latin typeface="Georgia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i="1" kern="1200" dirty="0">
                          <a:solidFill>
                            <a:schemeClr val="dk1"/>
                          </a:solidFill>
                          <a:latin typeface="Georgia"/>
                          <a:ea typeface="+mn-ea"/>
                          <a:cs typeface="+mn-cs"/>
                        </a:rPr>
                        <a:t>Fall 2019 Total</a:t>
                      </a:r>
                      <a:r>
                        <a:rPr lang="en-US" sz="1400" i="1" kern="1200" baseline="0" dirty="0">
                          <a:solidFill>
                            <a:schemeClr val="dk1"/>
                          </a:solidFill>
                          <a:latin typeface="Georgia"/>
                          <a:ea typeface="+mn-ea"/>
                          <a:cs typeface="+mn-cs"/>
                        </a:rPr>
                        <a:t> Pace</a:t>
                      </a:r>
                      <a:endParaRPr lang="en-US" sz="1400" i="1" kern="1200" dirty="0">
                        <a:solidFill>
                          <a:schemeClr val="dk1"/>
                        </a:solidFill>
                        <a:latin typeface="Georgia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i="1" kern="1200" dirty="0">
                          <a:solidFill>
                            <a:schemeClr val="dk1"/>
                          </a:solidFill>
                          <a:latin typeface="Georgia"/>
                          <a:ea typeface="+mn-ea"/>
                          <a:cs typeface="+mn-cs"/>
                        </a:rPr>
                        <a:t>4,867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436374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Georgia"/>
                        </a:rPr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Georgia"/>
                          <a:ea typeface="+mn-ea"/>
                          <a:cs typeface="+mn-cs"/>
                        </a:rPr>
                        <a:t>3,599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Georgia"/>
                          <a:ea typeface="+mn-ea"/>
                          <a:cs typeface="+mn-cs"/>
                        </a:rPr>
                        <a:t>3,647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Georgia"/>
                          <a:ea typeface="+mn-ea"/>
                          <a:cs typeface="+mn-cs"/>
                        </a:rPr>
                        <a:t>3,463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Georgia"/>
                          <a:ea typeface="+mn-ea"/>
                          <a:cs typeface="+mn-cs"/>
                        </a:rPr>
                        <a:t>3,816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Georgia"/>
                          <a:ea typeface="+mn-ea"/>
                          <a:cs typeface="+mn-cs"/>
                        </a:rPr>
                        <a:t>3,904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661121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b="1" dirty="0">
                        <a:latin typeface="Georg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400" b="1" kern="1200" dirty="0">
                        <a:solidFill>
                          <a:schemeClr val="dk1"/>
                        </a:solidFill>
                        <a:latin typeface="Georgia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400" b="1" kern="1200" dirty="0">
                        <a:solidFill>
                          <a:schemeClr val="dk1"/>
                        </a:solidFill>
                        <a:latin typeface="Georgia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400" b="1" kern="1200" dirty="0">
                        <a:solidFill>
                          <a:schemeClr val="dk1"/>
                        </a:solidFill>
                        <a:latin typeface="Georgia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i="1" kern="1200" dirty="0">
                          <a:solidFill>
                            <a:schemeClr val="dk1"/>
                          </a:solidFill>
                          <a:latin typeface="Georgia"/>
                          <a:ea typeface="+mn-ea"/>
                          <a:cs typeface="+mn-cs"/>
                        </a:rPr>
                        <a:t>Fall 2019 Total</a:t>
                      </a:r>
                      <a:r>
                        <a:rPr lang="en-US" sz="1400" i="1" kern="1200" baseline="0" dirty="0">
                          <a:solidFill>
                            <a:schemeClr val="dk1"/>
                          </a:solidFill>
                          <a:latin typeface="Georgia"/>
                          <a:ea typeface="+mn-ea"/>
                          <a:cs typeface="+mn-cs"/>
                        </a:rPr>
                        <a:t> Pace</a:t>
                      </a:r>
                      <a:endParaRPr lang="en-US" sz="1400" i="1" kern="1200" dirty="0">
                        <a:solidFill>
                          <a:schemeClr val="dk1"/>
                        </a:solidFill>
                        <a:latin typeface="Georgia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i="1" kern="1200" dirty="0">
                          <a:solidFill>
                            <a:schemeClr val="dk1"/>
                          </a:solidFill>
                          <a:latin typeface="Georgia"/>
                          <a:ea typeface="+mn-ea"/>
                          <a:cs typeface="+mn-cs"/>
                        </a:rPr>
                        <a:t>13,612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51055449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764CC-6D40-394E-B6C3-AB135F99BE4A}" type="slidenum">
              <a:rPr lang="en-US" smtClean="0"/>
              <a:t>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49855" y="4260405"/>
            <a:ext cx="110039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Georgia" panose="02040502050405020303" pitchFamily="18" charset="0"/>
              </a:rPr>
              <a:t>Note: 7% of all Pace undergraduates are over the age of 25. Nationally, </a:t>
            </a:r>
            <a:r>
              <a:rPr lang="en-US" dirty="0">
                <a:latin typeface="Georgia" panose="02040502050405020303" pitchFamily="18" charset="0"/>
                <a:hlinkClick r:id="rId2"/>
              </a:rPr>
              <a:t>8%</a:t>
            </a:r>
            <a:r>
              <a:rPr lang="en-US" dirty="0">
                <a:latin typeface="Georgia" panose="02040502050405020303" pitchFamily="18" charset="0"/>
              </a:rPr>
              <a:t> of private, nonprofit undergraduate students and 27% of all undergraduate students are aged 25 or higher.  </a:t>
            </a:r>
          </a:p>
        </p:txBody>
      </p:sp>
    </p:spTree>
    <p:extLst>
      <p:ext uri="{BB962C8B-B14F-4D97-AF65-F5344CB8AC3E}">
        <p14:creationId xmlns:p14="http://schemas.microsoft.com/office/powerpoint/2010/main" val="26349481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2611" y="1986107"/>
            <a:ext cx="11003945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Georgia"/>
              </a:rPr>
              <a:t>Example: Determining Estimated Online Student Markets</a:t>
            </a:r>
            <a:endParaRPr lang="en-US" sz="4000" dirty="0">
              <a:latin typeface="Georgi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764CC-6D40-394E-B6C3-AB135F99BE4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0508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8A1A3-1BA8-4FEE-B8DF-52EDAC252C48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Accounting – Market Size (IPEDS)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878330" y="1553349"/>
            <a:ext cx="4572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lvl="1" defTabSz="457200">
              <a:spcAft>
                <a:spcPts val="600"/>
              </a:spcAft>
              <a:defRPr/>
            </a:pPr>
            <a:endParaRPr lang="en-US" b="1" kern="0" dirty="0">
              <a:solidFill>
                <a:prstClr val="black">
                  <a:lumMod val="65000"/>
                  <a:lumOff val="35000"/>
                </a:prstClr>
              </a:solidFill>
              <a:cs typeface="Helvetica Neue"/>
            </a:endParaRPr>
          </a:p>
          <a:p>
            <a:pPr marL="742950" lvl="1" indent="-285750" defTabSz="45720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n-US" kern="0" dirty="0">
              <a:solidFill>
                <a:prstClr val="black">
                  <a:lumMod val="65000"/>
                  <a:lumOff val="35000"/>
                </a:prstClr>
              </a:solidFill>
              <a:latin typeface="Helvetica Neue"/>
              <a:cs typeface="Helvetica Neue"/>
            </a:endParaRPr>
          </a:p>
          <a:p>
            <a:pPr marL="285750" indent="-285750" defTabSz="457200">
              <a:buFont typeface="Arial" panose="020B0604020202020204" pitchFamily="34" charset="0"/>
              <a:buChar char="•"/>
              <a:defRPr/>
            </a:pPr>
            <a:endParaRPr lang="en-US" kern="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52650" y="1236573"/>
            <a:ext cx="8035290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defTabSz="457200">
              <a:spcAft>
                <a:spcPts val="600"/>
              </a:spcAft>
              <a:buClr>
                <a:srgbClr val="46B2D8"/>
              </a:buClr>
              <a:buFont typeface="Wingdings" panose="05000000000000000000" pitchFamily="2" charset="2"/>
              <a:buChar char="§"/>
            </a:pPr>
            <a:r>
              <a:rPr lang="en-US" sz="1400" b="1" dirty="0">
                <a:solidFill>
                  <a:prstClr val="black">
                    <a:lumMod val="65000"/>
                    <a:lumOff val="35000"/>
                  </a:prstClr>
                </a:solidFill>
                <a:cs typeface="Helvetica Neue"/>
              </a:rPr>
              <a:t>National: </a:t>
            </a:r>
            <a:r>
              <a:rPr lang="en-US" sz="1400" dirty="0">
                <a:solidFill>
                  <a:prstClr val="black">
                    <a:lumMod val="65000"/>
                    <a:lumOff val="35000"/>
                  </a:prstClr>
                </a:solidFill>
                <a:cs typeface="Helvetica Neue"/>
              </a:rPr>
              <a:t>Total completions in 2017: </a:t>
            </a:r>
            <a:r>
              <a:rPr lang="en-US" sz="1400" b="1" dirty="0">
                <a:solidFill>
                  <a:prstClr val="black">
                    <a:lumMod val="65000"/>
                    <a:lumOff val="35000"/>
                  </a:prstClr>
                </a:solidFill>
                <a:cs typeface="Helvetica Neue"/>
              </a:rPr>
              <a:t>19,656.</a:t>
            </a:r>
            <a:r>
              <a:rPr lang="en-US" sz="1400" dirty="0">
                <a:solidFill>
                  <a:prstClr val="black">
                    <a:lumMod val="65000"/>
                    <a:lumOff val="35000"/>
                  </a:prstClr>
                </a:solidFill>
                <a:cs typeface="Helvetica Neue"/>
              </a:rPr>
              <a:t> 487 total institutions reporting graduates (online and on-campus). 95 institutions reporting an online option. </a:t>
            </a:r>
          </a:p>
          <a:p>
            <a:pPr marL="342900" indent="-342900" defTabSz="457200">
              <a:spcAft>
                <a:spcPts val="600"/>
              </a:spcAft>
              <a:buClr>
                <a:srgbClr val="46B2D8"/>
              </a:buClr>
              <a:buFont typeface="Wingdings" panose="05000000000000000000" pitchFamily="2" charset="2"/>
              <a:buChar char="§"/>
            </a:pPr>
            <a:r>
              <a:rPr lang="en-US" sz="1400" b="1" dirty="0">
                <a:solidFill>
                  <a:prstClr val="black">
                    <a:lumMod val="65000"/>
                    <a:lumOff val="35000"/>
                  </a:prstClr>
                </a:solidFill>
                <a:cs typeface="Helvetica Neue"/>
              </a:rPr>
              <a:t>State: </a:t>
            </a:r>
            <a:r>
              <a:rPr lang="en-US" sz="1400" dirty="0">
                <a:solidFill>
                  <a:prstClr val="black">
                    <a:lumMod val="65000"/>
                    <a:lumOff val="35000"/>
                  </a:prstClr>
                </a:solidFill>
                <a:cs typeface="Helvetica Neue"/>
              </a:rPr>
              <a:t>SUNY at Binghamton (#6, 215 graduates), and CUNY Bernard M Baruch College (#8, 205 graduates) for campus programs.  St. John’s University (#20, 145 graduates), and St Bonaventure University (#18, 286 graduates) for online programs.  Pace University (#34, 124 graduates).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69987" y="6309272"/>
            <a:ext cx="320689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i="1" dirty="0">
                <a:solidFill>
                  <a:prstClr val="black"/>
                </a:solidFill>
              </a:rPr>
              <a:t>*IPEDS was pulled from CIP code Accounting, 52.0301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3169988" y="2698512"/>
          <a:ext cx="5135813" cy="3610761"/>
        </p:xfrm>
        <a:graphic>
          <a:graphicData uri="http://schemas.openxmlformats.org/drawingml/2006/table">
            <a:tbl>
              <a:tblPr/>
              <a:tblGrid>
                <a:gridCol w="596898">
                  <a:extLst>
                    <a:ext uri="{9D8B030D-6E8A-4147-A177-3AD203B41FA5}">
                      <a16:colId xmlns:a16="http://schemas.microsoft.com/office/drawing/2014/main" val="2416972681"/>
                    </a:ext>
                  </a:extLst>
                </a:gridCol>
                <a:gridCol w="808300">
                  <a:extLst>
                    <a:ext uri="{9D8B030D-6E8A-4147-A177-3AD203B41FA5}">
                      <a16:colId xmlns:a16="http://schemas.microsoft.com/office/drawing/2014/main" val="3368896842"/>
                    </a:ext>
                  </a:extLst>
                </a:gridCol>
                <a:gridCol w="2661172">
                  <a:extLst>
                    <a:ext uri="{9D8B030D-6E8A-4147-A177-3AD203B41FA5}">
                      <a16:colId xmlns:a16="http://schemas.microsoft.com/office/drawing/2014/main" val="2633536748"/>
                    </a:ext>
                  </a:extLst>
                </a:gridCol>
                <a:gridCol w="1069443">
                  <a:extLst>
                    <a:ext uri="{9D8B030D-6E8A-4147-A177-3AD203B41FA5}">
                      <a16:colId xmlns:a16="http://schemas.microsoft.com/office/drawing/2014/main" val="1327701700"/>
                    </a:ext>
                  </a:extLst>
                </a:gridCol>
              </a:tblGrid>
              <a:tr h="1719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Rank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Completions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Institution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Inst Size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938749"/>
                  </a:ext>
                </a:extLst>
              </a:tr>
              <a:tr h="1719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390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Calibri" panose="020F0502020204030204" pitchFamily="34" charset="0"/>
                        </a:rPr>
                        <a:t>University of Illinois at Urbana-Champaign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Calibri" panose="020F0502020204030204" pitchFamily="34" charset="0"/>
                        </a:rPr>
                        <a:t>20,000 and above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526732"/>
                  </a:ext>
                </a:extLst>
              </a:tr>
              <a:tr h="1719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effectLst/>
                          <a:latin typeface="Calibri" panose="020F0502020204030204" pitchFamily="34" charset="0"/>
                        </a:rPr>
                        <a:t>380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Calibri" panose="020F0502020204030204" pitchFamily="34" charset="0"/>
                        </a:rPr>
                        <a:t>The University of Texas at Dallas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Calibri" panose="020F0502020204030204" pitchFamily="34" charset="0"/>
                        </a:rPr>
                        <a:t>20,000 and above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7993360"/>
                  </a:ext>
                </a:extLst>
              </a:tr>
              <a:tr h="1719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303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Calibri" panose="020F0502020204030204" pitchFamily="34" charset="0"/>
                        </a:rPr>
                        <a:t>The University of Texas at Austin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20,000 and above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6788540"/>
                  </a:ext>
                </a:extLst>
              </a:tr>
              <a:tr h="1719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275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Calibri" panose="020F0502020204030204" pitchFamily="34" charset="0"/>
                        </a:rPr>
                        <a:t>Southern New Hampshire University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Calibri" panose="020F0502020204030204" pitchFamily="34" charset="0"/>
                        </a:rPr>
                        <a:t>20,000 and above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4023045"/>
                  </a:ext>
                </a:extLst>
              </a:tr>
              <a:tr h="1719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effectLst/>
                          <a:latin typeface="Calibri" panose="020F0502020204030204" pitchFamily="34" charset="0"/>
                        </a:rPr>
                        <a:t>215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Calibri" panose="020F0502020204030204" pitchFamily="34" charset="0"/>
                        </a:rPr>
                        <a:t>SUNY at Binghamton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Calibri" panose="020F0502020204030204" pitchFamily="34" charset="0"/>
                        </a:rPr>
                        <a:t>10,000 - 19,999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4319159"/>
                  </a:ext>
                </a:extLst>
              </a:tr>
              <a:tr h="1719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Calibri" panose="020F0502020204030204" pitchFamily="34" charset="0"/>
                        </a:rPr>
                        <a:t>Liberty University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Calibri" panose="020F0502020204030204" pitchFamily="34" charset="0"/>
                        </a:rPr>
                        <a:t>20,000 and above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4621663"/>
                  </a:ext>
                </a:extLst>
              </a:tr>
              <a:tr h="1719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205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Calibri" panose="020F0502020204030204" pitchFamily="34" charset="0"/>
                        </a:rPr>
                        <a:t>CUNY Bernard M Baruch College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Calibri" panose="020F0502020204030204" pitchFamily="34" charset="0"/>
                        </a:rPr>
                        <a:t>10,000 - 19,999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4841017"/>
                  </a:ext>
                </a:extLst>
              </a:tr>
              <a:tr h="1719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198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Fordham University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Calibri" panose="020F0502020204030204" pitchFamily="34" charset="0"/>
                        </a:rPr>
                        <a:t>10,000 - 19,999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1169844"/>
                  </a:ext>
                </a:extLst>
              </a:tr>
              <a:tr h="1719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177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Calibri" panose="020F0502020204030204" pitchFamily="34" charset="0"/>
                        </a:rPr>
                        <a:t>University of Maryland-College Park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Calibri" panose="020F0502020204030204" pitchFamily="34" charset="0"/>
                        </a:rPr>
                        <a:t>20,000 and above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2257985"/>
                  </a:ext>
                </a:extLst>
              </a:tr>
              <a:tr h="1719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170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DePaul University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Calibri" panose="020F0502020204030204" pitchFamily="34" charset="0"/>
                        </a:rPr>
                        <a:t>20,000 and above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9864178"/>
                  </a:ext>
                </a:extLst>
              </a:tr>
              <a:tr h="1719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effectLst/>
                          <a:latin typeface="Calibri" panose="020F0502020204030204" pitchFamily="34" charset="0"/>
                        </a:rPr>
                        <a:t>162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Calibri" panose="020F0502020204030204" pitchFamily="34" charset="0"/>
                        </a:rPr>
                        <a:t>University of Utah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Calibri" panose="020F0502020204030204" pitchFamily="34" charset="0"/>
                        </a:rPr>
                        <a:t>20,000 and above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3105116"/>
                  </a:ext>
                </a:extLst>
              </a:tr>
              <a:tr h="1719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University of Houston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20,000 and above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2230263"/>
                  </a:ext>
                </a:extLst>
              </a:tr>
              <a:tr h="1719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Calibri" panose="020F0502020204030204" pitchFamily="34" charset="0"/>
                        </a:rPr>
                        <a:t>Florida Atlantic University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Calibri" panose="020F0502020204030204" pitchFamily="34" charset="0"/>
                        </a:rPr>
                        <a:t>20,000 and above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7278702"/>
                  </a:ext>
                </a:extLst>
              </a:tr>
              <a:tr h="1719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Calibri" panose="020F0502020204030204" pitchFamily="34" charset="0"/>
                        </a:rPr>
                        <a:t>University of Missouri-Columbia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Calibri" panose="020F0502020204030204" pitchFamily="34" charset="0"/>
                        </a:rPr>
                        <a:t>20,000 and above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93787"/>
                  </a:ext>
                </a:extLst>
              </a:tr>
              <a:tr h="1719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155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Bentley University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Calibri" panose="020F0502020204030204" pitchFamily="34" charset="0"/>
                        </a:rPr>
                        <a:t>5,000 - 9,999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1427463"/>
                  </a:ext>
                </a:extLst>
              </a:tr>
              <a:tr h="1719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Texas A &amp; M University-College Station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Calibri" panose="020F0502020204030204" pitchFamily="34" charset="0"/>
                        </a:rPr>
                        <a:t>20,000 and above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7519202"/>
                  </a:ext>
                </a:extLst>
              </a:tr>
              <a:tr h="1719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147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Calibri" panose="020F0502020204030204" pitchFamily="34" charset="0"/>
                        </a:rPr>
                        <a:t>Pennsylvania State University-Main Campus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Calibri" panose="020F0502020204030204" pitchFamily="34" charset="0"/>
                        </a:rPr>
                        <a:t>20,000 and above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2767482"/>
                  </a:ext>
                </a:extLst>
              </a:tr>
              <a:tr h="1719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Calibri" panose="020F0502020204030204" pitchFamily="34" charset="0"/>
                        </a:rPr>
                        <a:t>St John's University-New York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Calibri" panose="020F0502020204030204" pitchFamily="34" charset="0"/>
                        </a:rPr>
                        <a:t>20,000 and above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080248"/>
                  </a:ext>
                </a:extLst>
              </a:tr>
              <a:tr h="1719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Calibri" panose="020F0502020204030204" pitchFamily="34" charset="0"/>
                        </a:rPr>
                        <a:t>University of Georgia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Calibri" panose="020F0502020204030204" pitchFamily="34" charset="0"/>
                        </a:rPr>
                        <a:t>20,000 and above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6105064"/>
                  </a:ext>
                </a:extLst>
              </a:tr>
              <a:tr h="1719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142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Calibri" panose="020F0502020204030204" pitchFamily="34" charset="0"/>
                        </a:rPr>
                        <a:t>University of Kansas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Calibri" panose="020F0502020204030204" pitchFamily="34" charset="0"/>
                        </a:rPr>
                        <a:t>20,000 and above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7715998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B5C27623-8B80-40D1-BCC6-AD2934718E0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8632493" y="2762823"/>
          <a:ext cx="1494104" cy="733425"/>
        </p:xfrm>
        <a:graphic>
          <a:graphicData uri="http://schemas.openxmlformats.org/drawingml/2006/table">
            <a:tbl>
              <a:tblPr/>
              <a:tblGrid>
                <a:gridCol w="1494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373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30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On-Campus Only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6776681"/>
                  </a:ext>
                </a:extLst>
              </a:tr>
              <a:tr h="13730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Online Offered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30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In-State &amp; On-Campus Only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9986366"/>
                  </a:ext>
                </a:extLst>
              </a:tr>
              <a:tr h="13730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In-State &amp; Online Offered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5998710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D7DDE898-DA66-4D6B-B3D1-55A67022DCB5}"/>
              </a:ext>
            </a:extLst>
          </p:cNvPr>
          <p:cNvSpPr txBox="1"/>
          <p:nvPr/>
        </p:nvSpPr>
        <p:spPr>
          <a:xfrm>
            <a:off x="1760130" y="2858102"/>
            <a:ext cx="128393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Completions include total sum of on-campus and online completions, if online offered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ABF90825-1649-44BD-AD95-D4DA1EE4E431}"/>
              </a:ext>
            </a:extLst>
          </p:cNvPr>
          <p:cNvCxnSpPr>
            <a:cxnSpLocks/>
          </p:cNvCxnSpPr>
          <p:nvPr/>
        </p:nvCxnSpPr>
        <p:spPr>
          <a:xfrm>
            <a:off x="2235172" y="2807225"/>
            <a:ext cx="808893" cy="0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3037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8A1A3-1BA8-4FEE-B8DF-52EDAC252C48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Accounting – IPEDS Trends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84572" y="5760311"/>
            <a:ext cx="27883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i="1" dirty="0">
                <a:solidFill>
                  <a:prstClr val="black"/>
                </a:solidFill>
              </a:rPr>
              <a:t>*IPEDS was pulled from CIP code Accounting, 52.0301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4E78D24-83E9-43CC-B31F-847EF7CB59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9136" y="2076592"/>
            <a:ext cx="5311140" cy="3540760"/>
          </a:xfrm>
          <a:prstGeom prst="rect">
            <a:avLst/>
          </a:prstGeom>
        </p:spPr>
      </p:pic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081BF87E-97BF-4433-A8E9-B89B1BBB543A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192119" y="1651733"/>
          <a:ext cx="2790173" cy="3975899"/>
        </p:xfrm>
        <a:graphic>
          <a:graphicData uri="http://schemas.openxmlformats.org/drawingml/2006/table">
            <a:tbl>
              <a:tblPr/>
              <a:tblGrid>
                <a:gridCol w="3358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55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04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2745">
                  <a:extLst>
                    <a:ext uri="{9D8B030D-6E8A-4147-A177-3AD203B41FA5}">
                      <a16:colId xmlns:a16="http://schemas.microsoft.com/office/drawing/2014/main" val="3797862869"/>
                    </a:ext>
                  </a:extLst>
                </a:gridCol>
                <a:gridCol w="502745">
                  <a:extLst>
                    <a:ext uri="{9D8B030D-6E8A-4147-A177-3AD203B41FA5}">
                      <a16:colId xmlns:a16="http://schemas.microsoft.com/office/drawing/2014/main" val="56863354"/>
                    </a:ext>
                  </a:extLst>
                </a:gridCol>
                <a:gridCol w="502745">
                  <a:extLst>
                    <a:ext uri="{9D8B030D-6E8A-4147-A177-3AD203B41FA5}">
                      <a16:colId xmlns:a16="http://schemas.microsoft.com/office/drawing/2014/main" val="613189504"/>
                    </a:ext>
                  </a:extLst>
                </a:gridCol>
              </a:tblGrid>
              <a:tr h="397589"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Year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 Institutions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 Completions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Average Completions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Online Institutions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Online Completions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87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2000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263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5,093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19.4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87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2001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276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5,291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19.2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5920394"/>
                  </a:ext>
                </a:extLst>
              </a:tr>
              <a:tr h="1987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2002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292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5,837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7037139"/>
                  </a:ext>
                </a:extLst>
              </a:tr>
              <a:tr h="1987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2003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306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6,946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22.7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6270666"/>
                  </a:ext>
                </a:extLst>
              </a:tr>
              <a:tr h="1987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2004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314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8,166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3958106"/>
                  </a:ext>
                </a:extLst>
              </a:tr>
              <a:tr h="1987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2005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322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9,221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28.6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4719412"/>
                  </a:ext>
                </a:extLst>
              </a:tr>
              <a:tr h="1987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2006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323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9,903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30.7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87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2007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331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10,555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31.9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87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2008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333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10,926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32.8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87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2009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344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11,572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33.6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87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2010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376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13,891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36.9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87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2011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378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16,139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42.7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87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2012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374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16,743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44.8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87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2013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410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17,765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43.3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3,085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87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437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18,548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42.4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3,655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87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2015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453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19,429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42.9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4,385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87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474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19,826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41.8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95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4,772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87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487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19,656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40.4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95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4,552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0946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F5508BFFFF30438986B3A9F268F5EB" ma:contentTypeVersion="13" ma:contentTypeDescription="Create a new document." ma:contentTypeScope="" ma:versionID="2abb79047dced92ab1dec35a7b0eff86">
  <xsd:schema xmlns:xsd="http://www.w3.org/2001/XMLSchema" xmlns:xs="http://www.w3.org/2001/XMLSchema" xmlns:p="http://schemas.microsoft.com/office/2006/metadata/properties" xmlns:ns3="402f3248-8464-4349-ae93-e8d8423c7145" xmlns:ns4="4827abc1-47d0-4183-b5de-198994e6dc9a" targetNamespace="http://schemas.microsoft.com/office/2006/metadata/properties" ma:root="true" ma:fieldsID="b20de4997ff8bdcbeac246fc23064b3a" ns3:_="" ns4:_="">
    <xsd:import namespace="402f3248-8464-4349-ae93-e8d8423c7145"/>
    <xsd:import namespace="4827abc1-47d0-4183-b5de-198994e6dc9a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AutoKeyPoints" minOccurs="0"/>
                <xsd:element ref="ns4:MediaServiceKeyPoints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f3248-8464-4349-ae93-e8d8423c714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27abc1-47d0-4183-b5de-198994e6dc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F83C2BD-2690-4B91-89B3-F86EA5372D3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02f3248-8464-4349-ae93-e8d8423c7145"/>
    <ds:schemaRef ds:uri="4827abc1-47d0-4183-b5de-198994e6dc9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04C5F9C-1CA9-416C-817F-78C30D87B805}">
  <ds:schemaRefs>
    <ds:schemaRef ds:uri="http://purl.org/dc/dcmitype/"/>
    <ds:schemaRef ds:uri="http://schemas.microsoft.com/office/2006/documentManagement/types"/>
    <ds:schemaRef ds:uri="http://purl.org/dc/elements/1.1/"/>
    <ds:schemaRef ds:uri="4827abc1-47d0-4183-b5de-198994e6dc9a"/>
    <ds:schemaRef ds:uri="http://schemas.microsoft.com/office/2006/metadata/properties"/>
    <ds:schemaRef ds:uri="402f3248-8464-4349-ae93-e8d8423c7145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9DE3CC6-6EBE-4ADF-9547-78227CDA43D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13249</TotalTime>
  <Words>2042</Words>
  <Application>Microsoft Office PowerPoint</Application>
  <PresentationFormat>Widescreen</PresentationFormat>
  <Paragraphs>870</Paragraphs>
  <Slides>18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Calibri Light</vt:lpstr>
      <vt:lpstr>Georgia</vt:lpstr>
      <vt:lpstr>Helvetica Neue</vt:lpstr>
      <vt:lpstr>Wingdings</vt:lpstr>
      <vt:lpstr>Office Theme</vt:lpstr>
      <vt:lpstr>PowerPoint Presentation</vt:lpstr>
      <vt:lpstr>Online Higher Education:  National and Pace Trends</vt:lpstr>
      <vt:lpstr>Online Higher Education: Current Trends</vt:lpstr>
      <vt:lpstr>Pace Total Online Sections</vt:lpstr>
      <vt:lpstr>Pace Online – Enrollment Update</vt:lpstr>
      <vt:lpstr>Total Pace Enrollment, Age 25+</vt:lpstr>
      <vt:lpstr>Example: Determining Estimated Online Student Markets</vt:lpstr>
      <vt:lpstr>Accounting – Market Size (IPEDS)</vt:lpstr>
      <vt:lpstr>Accounting – IPEDS Trends</vt:lpstr>
      <vt:lpstr>MS in Accounting – Regional* Market Size (IPEDS)</vt:lpstr>
      <vt:lpstr>Accounting – Competitive Overview</vt:lpstr>
      <vt:lpstr>Accounting – Average Monthly Searches - National</vt:lpstr>
      <vt:lpstr>Accounting – Average Monthly Searches – Regional*</vt:lpstr>
      <vt:lpstr>Pace Online Overview</vt:lpstr>
      <vt:lpstr>Pace Online – Moving to a Service Model</vt:lpstr>
      <vt:lpstr>Pace Online – Services Offered</vt:lpstr>
      <vt:lpstr>Pace Online – Suggested Coding Changes</vt:lpstr>
      <vt:lpstr>Pace Online Programmatic Initiatives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Pober, Jaime Lynn</cp:lastModifiedBy>
  <cp:revision>860</cp:revision>
  <cp:lastPrinted>2019-02-22T15:08:41Z</cp:lastPrinted>
  <dcterms:created xsi:type="dcterms:W3CDTF">2018-03-23T13:31:06Z</dcterms:created>
  <dcterms:modified xsi:type="dcterms:W3CDTF">2020-01-17T16:43:03Z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0x010100C2F5508BFFFF30438986B3A9F268F5EB</vt:lpwstr>
  </property>
</Properties>
</file>